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4" r:id="rId17"/>
    <p:sldId id="276" r:id="rId18"/>
    <p:sldId id="277" r:id="rId19"/>
    <p:sldId id="272" r:id="rId20"/>
    <p:sldId id="273" r:id="rId21"/>
    <p:sldId id="271" r:id="rId22"/>
    <p:sldId id="26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5" roundtripDataSignature="AMtx7miIYmStOsOFjCdMCpUFWkW7SmMh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44546A"/>
    <a:srgbClr val="00002F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/>
    <p:restoredTop sz="94663"/>
  </p:normalViewPr>
  <p:slideViewPr>
    <p:cSldViewPr snapToGrid="0">
      <p:cViewPr varScale="1">
        <p:scale>
          <a:sx n="82" d="100"/>
          <a:sy n="82" d="100"/>
        </p:scale>
        <p:origin x="7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aa1fe8445_1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5aa1fe8445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aa1fe8445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5aa1fe844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aa1fe8445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5aa1fe844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aab1f8e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aab1f8e4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g5aab1f8e4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119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B2FE2-EF8B-4BBA-B0D3-864C4174BE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25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목표</a:t>
            </a:r>
            <a:endParaRPr/>
          </a:p>
        </p:txBody>
      </p:sp>
      <p:sp>
        <p:nvSpPr>
          <p:cNvPr id="58" name="Google Shape;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aab1f8e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aab1f8e4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g5aab1f8e4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aa1fe8445_1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aa1fe844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aa1fe8445_1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5aa1fe8445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aa1fe8445_1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5aa1fe8445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a1fe8445_1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g5aa1fe8445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91763-6DCA-41C5-B9D0-34B07971B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7FBE41-D663-482C-9AE3-9F85D18BC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FCFDD-4D67-4750-8422-951D23F7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DD193-ABB8-4105-B365-220DBC42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B7867-83BA-4F3B-974F-894548C7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8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 w="12700" cap="flat" cmpd="sng">
            <a:solidFill>
              <a:srgbClr val="5B3F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13"/>
          <p:cNvSpPr/>
          <p:nvPr/>
        </p:nvSpPr>
        <p:spPr>
          <a:xfrm rot="-54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 w="12700" cap="flat" cmpd="sng">
            <a:solidFill>
              <a:srgbClr val="5B3F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RtscBERDS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A750BE0-0E64-4629-8CFF-B1E6EFA59219}"/>
              </a:ext>
            </a:extLst>
          </p:cNvPr>
          <p:cNvSpPr txBox="1"/>
          <p:nvPr/>
        </p:nvSpPr>
        <p:spPr>
          <a:xfrm>
            <a:off x="3354463" y="1376607"/>
            <a:ext cx="5483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A405A"/>
                </a:solidFill>
                <a:latin typeface="Arial Nova" panose="020B0504020202020204" pitchFamily="34" charset="0"/>
              </a:rPr>
              <a:t>FaceCody</a:t>
            </a:r>
            <a:endParaRPr lang="ko-KR" altLang="en-US" sz="6000" b="1" dirty="0">
              <a:solidFill>
                <a:srgbClr val="3A405A"/>
              </a:solidFill>
              <a:latin typeface="Arial Nova" panose="020B0504020202020204" pitchFamily="34" charset="0"/>
            </a:endParaRPr>
          </a:p>
        </p:txBody>
      </p:sp>
      <p:pic>
        <p:nvPicPr>
          <p:cNvPr id="2050" name="Picture 2" descr="Image result for ì¹´ë©ë¼ ì´í ì´ë¯¸ì§">
            <a:extLst>
              <a:ext uri="{FF2B5EF4-FFF2-40B4-BE49-F238E27FC236}">
                <a16:creationId xmlns:a16="http://schemas.microsoft.com/office/drawing/2014/main" id="{189913AE-5F22-4497-813B-062DD1EF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5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7;p2">
            <a:extLst>
              <a:ext uri="{FF2B5EF4-FFF2-40B4-BE49-F238E27FC236}">
                <a16:creationId xmlns:a16="http://schemas.microsoft.com/office/drawing/2014/main" id="{CA270FE9-AD5E-4681-B383-742400D0FCDF}"/>
              </a:ext>
            </a:extLst>
          </p:cNvPr>
          <p:cNvSpPr/>
          <p:nvPr/>
        </p:nvSpPr>
        <p:spPr>
          <a:xfrm>
            <a:off x="1585391" y="1231873"/>
            <a:ext cx="8729088" cy="1355684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6400" b="1" dirty="0">
                <a:solidFill>
                  <a:srgbClr val="3A405A"/>
                </a:solidFill>
                <a:latin typeface="Arial Nova" panose="020B0504020202020204" pitchFamily="34" charset="0"/>
              </a:rPr>
              <a:t>FaceCody</a:t>
            </a:r>
          </a:p>
        </p:txBody>
      </p:sp>
      <p:sp>
        <p:nvSpPr>
          <p:cNvPr id="29" name="Google Shape;27;p2">
            <a:extLst>
              <a:ext uri="{FF2B5EF4-FFF2-40B4-BE49-F238E27FC236}">
                <a16:creationId xmlns:a16="http://schemas.microsoft.com/office/drawing/2014/main" id="{623F2965-EF40-4376-A637-8590489090A8}"/>
              </a:ext>
            </a:extLst>
          </p:cNvPr>
          <p:cNvSpPr/>
          <p:nvPr/>
        </p:nvSpPr>
        <p:spPr>
          <a:xfrm>
            <a:off x="1731456" y="4634831"/>
            <a:ext cx="8729088" cy="1575881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ko-KR" altLang="en-US" sz="2400" dirty="0">
                <a:solidFill>
                  <a:srgbClr val="00002F"/>
                </a:solidFill>
              </a:rPr>
              <a:t>조승현 </a:t>
            </a:r>
            <a:r>
              <a:rPr lang="en-US" altLang="ko-KR" sz="2400" dirty="0">
                <a:solidFill>
                  <a:srgbClr val="00002F"/>
                </a:solidFill>
              </a:rPr>
              <a:t>/ </a:t>
            </a:r>
            <a:r>
              <a:rPr lang="ko-KR" altLang="en-US" sz="2400" dirty="0">
                <a:solidFill>
                  <a:srgbClr val="00002F"/>
                </a:solidFill>
              </a:rPr>
              <a:t>김상열 </a:t>
            </a:r>
            <a:r>
              <a:rPr lang="en-US" altLang="ko-KR" sz="2400" dirty="0">
                <a:solidFill>
                  <a:srgbClr val="00002F"/>
                </a:solidFill>
              </a:rPr>
              <a:t>/ </a:t>
            </a:r>
            <a:r>
              <a:rPr lang="ko-KR" altLang="en-US" sz="2400" dirty="0">
                <a:solidFill>
                  <a:srgbClr val="00002F"/>
                </a:solidFill>
              </a:rPr>
              <a:t>김가연 </a:t>
            </a:r>
          </a:p>
          <a:p>
            <a:pPr lvl="0" algn="ctr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ko-KR" altLang="en-US" sz="2400" dirty="0">
                <a:solidFill>
                  <a:srgbClr val="00002F"/>
                </a:solidFill>
              </a:rPr>
              <a:t>이대현 </a:t>
            </a:r>
            <a:r>
              <a:rPr lang="en-US" altLang="ko-KR" sz="2400" dirty="0">
                <a:solidFill>
                  <a:srgbClr val="00002F"/>
                </a:solidFill>
              </a:rPr>
              <a:t>/ </a:t>
            </a:r>
            <a:r>
              <a:rPr lang="ko-KR" altLang="en-US" sz="2400" dirty="0">
                <a:solidFill>
                  <a:srgbClr val="00002F"/>
                </a:solidFill>
              </a:rPr>
              <a:t>이진구 </a:t>
            </a:r>
            <a:r>
              <a:rPr lang="en-US" altLang="ko-KR" sz="2400" dirty="0">
                <a:solidFill>
                  <a:srgbClr val="00002F"/>
                </a:solidFill>
              </a:rPr>
              <a:t>/ </a:t>
            </a:r>
            <a:r>
              <a:rPr lang="ko-KR" altLang="en-US" sz="2400" dirty="0" err="1">
                <a:solidFill>
                  <a:srgbClr val="00002F"/>
                </a:solidFill>
              </a:rPr>
              <a:t>강남삼</a:t>
            </a:r>
            <a:endParaRPr lang="ko-KR" altLang="en-US" sz="2400" dirty="0">
              <a:solidFill>
                <a:srgbClr val="00002F"/>
              </a:solidFill>
            </a:endParaRPr>
          </a:p>
          <a:p>
            <a:pPr lvl="0" algn="ctr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ko-KR" altLang="en-US" sz="2400" dirty="0">
                <a:solidFill>
                  <a:srgbClr val="00002F"/>
                </a:solidFill>
              </a:rPr>
              <a:t>김준호 교수님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1E890-E07A-486A-B4D9-C0DEE5FE7705}"/>
              </a:ext>
            </a:extLst>
          </p:cNvPr>
          <p:cNvSpPr txBox="1"/>
          <p:nvPr/>
        </p:nvSpPr>
        <p:spPr>
          <a:xfrm>
            <a:off x="9469726" y="228690"/>
            <a:ext cx="272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002F"/>
                </a:solidFill>
              </a:rPr>
              <a:t>캡스톤</a:t>
            </a:r>
            <a:r>
              <a:rPr lang="ko-KR" altLang="en-US" sz="2400" b="1" dirty="0">
                <a:solidFill>
                  <a:srgbClr val="00002F"/>
                </a:solidFill>
              </a:rPr>
              <a:t> 디자인 </a:t>
            </a:r>
            <a:r>
              <a:rPr lang="en-US" altLang="ko-KR" sz="2400" b="1" dirty="0">
                <a:solidFill>
                  <a:srgbClr val="00002F"/>
                </a:solidFill>
              </a:rPr>
              <a:t>2</a:t>
            </a:r>
            <a:r>
              <a:rPr lang="ko-KR" altLang="en-US" sz="2400" b="1" dirty="0">
                <a:solidFill>
                  <a:srgbClr val="00002F"/>
                </a:solidFill>
              </a:rPr>
              <a:t>조</a:t>
            </a:r>
            <a:endParaRPr lang="en-US" altLang="ko-KR" sz="2400" b="1" dirty="0">
              <a:solidFill>
                <a:srgbClr val="00002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5aa1fe8445_1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2053759"/>
            <a:ext cx="5802851" cy="37895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g5aa1fe8445_1_129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g5aa1fe8445_1_129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24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5aa1fe8445_1_129"/>
          <p:cNvSpPr txBox="1"/>
          <p:nvPr/>
        </p:nvSpPr>
        <p:spPr>
          <a:xfrm>
            <a:off x="1048125" y="98915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Develop Content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5aa1fe8445_1_129"/>
          <p:cNvSpPr txBox="1"/>
          <p:nvPr/>
        </p:nvSpPr>
        <p:spPr>
          <a:xfrm>
            <a:off x="1048125" y="437400"/>
            <a:ext cx="680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rgbClr val="00002F"/>
                </a:solidFill>
              </a:rPr>
              <a:t>개발내용 4: 빛 적용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160" name="Google Shape;160;g5aa1fe8445_1_129"/>
          <p:cNvSpPr txBox="1"/>
          <p:nvPr/>
        </p:nvSpPr>
        <p:spPr>
          <a:xfrm>
            <a:off x="6423233" y="1606700"/>
            <a:ext cx="5403483" cy="4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lgun Gothic"/>
              <a:buChar char="-"/>
            </a:pPr>
            <a:r>
              <a:rPr lang="en-US" sz="2000" b="1" dirty="0">
                <a:latin typeface="Malgun Gothic"/>
                <a:ea typeface="Malgun Gothic"/>
                <a:cs typeface="Malgun Gothic"/>
                <a:sym typeface="Malgun Gothic"/>
              </a:rPr>
              <a:t>빛 </a:t>
            </a:r>
            <a:r>
              <a:rPr lang="en-US" sz="2000" b="1" dirty="0" err="1">
                <a:latin typeface="Malgun Gothic"/>
                <a:ea typeface="Malgun Gothic"/>
                <a:cs typeface="Malgun Gothic"/>
                <a:sym typeface="Malgun Gothic"/>
              </a:rPr>
              <a:t>적용</a:t>
            </a:r>
            <a:r>
              <a:rPr lang="en-US" sz="2000" b="1" dirty="0">
                <a:latin typeface="Malgun Gothic"/>
                <a:ea typeface="Malgun Gothic"/>
                <a:cs typeface="Malgun Gothic"/>
                <a:sym typeface="Malgun Gothic"/>
              </a:rPr>
              <a:t> 전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algun Gothic"/>
                <a:ea typeface="Malgun Gothic"/>
                <a:cs typeface="Malgun Gothic"/>
                <a:sym typeface="Malgun Gothic"/>
              </a:rPr>
              <a:t>Homomorphic필터를</a:t>
            </a: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 Source</a:t>
            </a:r>
            <a:endParaRPr sz="20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algun Gothic"/>
                <a:ea typeface="Malgun Gothic"/>
                <a:cs typeface="Malgun Gothic"/>
                <a:sym typeface="Malgun Gothic"/>
              </a:rPr>
              <a:t>Image에서</a:t>
            </a:r>
            <a:r>
              <a:rPr lang="en-US" sz="20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얼굴빛</a:t>
            </a:r>
            <a:r>
              <a:rPr lang="ko-KR" altLang="en-US" sz="2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차이</a:t>
            </a:r>
            <a:r>
              <a:rPr lang="en-US" sz="2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제거</a:t>
            </a:r>
            <a:endParaRPr lang="en-US" sz="2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lgun Gothic"/>
              <a:buChar char="-"/>
            </a:pPr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빛 </a:t>
            </a:r>
            <a:r>
              <a:rPr lang="en-US" sz="20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</a:t>
            </a:r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후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algn="just">
              <a:lnSpc>
                <a:spcPct val="125000"/>
              </a:lnSpc>
            </a:pP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Unity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환경에서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ARCore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로부터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얻은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빛의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세기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(Intensity)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값을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이용하여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</a:t>
            </a:r>
            <a:r>
              <a:rPr lang="en-US" sz="20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Model에</a:t>
            </a:r>
            <a:r>
              <a:rPr lang="en-US" sz="20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0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</a:t>
            </a:r>
            <a:r>
              <a:rPr lang="en-US" sz="20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빛을</a:t>
            </a:r>
            <a:r>
              <a:rPr lang="en-US" sz="20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</a:t>
            </a:r>
            <a:endParaRPr 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algn="just">
              <a:lnSpc>
                <a:spcPct val="125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합성할 두 이미지의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빛 </a:t>
            </a:r>
            <a:r>
              <a:rPr lang="en-US" sz="20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</a:t>
            </a:r>
            <a:r>
              <a:rPr lang="en-US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차이</a:t>
            </a:r>
            <a:r>
              <a:rPr lang="en-US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최소화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" name="Google Shape;66;p7">
            <a:extLst>
              <a:ext uri="{FF2B5EF4-FFF2-40B4-BE49-F238E27FC236}">
                <a16:creationId xmlns:a16="http://schemas.microsoft.com/office/drawing/2014/main" id="{CC053881-F9E0-4163-93C5-5FD53EE98C38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5" name="Google Shape;67;p7">
            <a:extLst>
              <a:ext uri="{FF2B5EF4-FFF2-40B4-BE49-F238E27FC236}">
                <a16:creationId xmlns:a16="http://schemas.microsoft.com/office/drawing/2014/main" id="{C7988DEF-C0E5-4469-BB4E-5466487C737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6" name="Google Shape;68;p7">
            <a:extLst>
              <a:ext uri="{FF2B5EF4-FFF2-40B4-BE49-F238E27FC236}">
                <a16:creationId xmlns:a16="http://schemas.microsoft.com/office/drawing/2014/main" id="{B14E7CD1-C7ED-457E-BF76-9E843B13C8E2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7" name="Google Shape;69;p7">
            <a:extLst>
              <a:ext uri="{FF2B5EF4-FFF2-40B4-BE49-F238E27FC236}">
                <a16:creationId xmlns:a16="http://schemas.microsoft.com/office/drawing/2014/main" id="{243324DA-F8CF-4AF0-89F4-802B6F96368C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8" name="Google Shape;70;p7">
            <a:extLst>
              <a:ext uri="{FF2B5EF4-FFF2-40B4-BE49-F238E27FC236}">
                <a16:creationId xmlns:a16="http://schemas.microsoft.com/office/drawing/2014/main" id="{5D344128-DD17-48E1-886E-F429CF4CBF8D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g5aa1fe8445_1_141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g5aa1fe8445_1_141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24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5aa1fe8445_1_141"/>
          <p:cNvSpPr txBox="1"/>
          <p:nvPr/>
        </p:nvSpPr>
        <p:spPr>
          <a:xfrm>
            <a:off x="1048125" y="98915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Develop Content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5aa1fe8445_1_141"/>
          <p:cNvSpPr txBox="1"/>
          <p:nvPr/>
        </p:nvSpPr>
        <p:spPr>
          <a:xfrm>
            <a:off x="1048125" y="437400"/>
            <a:ext cx="680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rgbClr val="00002F"/>
                </a:solidFill>
              </a:rPr>
              <a:t>개발내용 5: 합성</a:t>
            </a:r>
            <a:endParaRPr sz="3200" b="1">
              <a:solidFill>
                <a:srgbClr val="00002F"/>
              </a:solidFill>
            </a:endParaRPr>
          </a:p>
        </p:txBody>
      </p:sp>
      <p:cxnSp>
        <p:nvCxnSpPr>
          <p:cNvPr id="16" name="Google Shape;66;p7">
            <a:extLst>
              <a:ext uri="{FF2B5EF4-FFF2-40B4-BE49-F238E27FC236}">
                <a16:creationId xmlns:a16="http://schemas.microsoft.com/office/drawing/2014/main" id="{0AFECEBE-E49D-4196-BC9B-ADBE47ADEC55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8" name="Google Shape;67;p7">
            <a:extLst>
              <a:ext uri="{FF2B5EF4-FFF2-40B4-BE49-F238E27FC236}">
                <a16:creationId xmlns:a16="http://schemas.microsoft.com/office/drawing/2014/main" id="{50D10474-60BA-4BF2-8E9F-C3F0E645A2AD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9" name="Google Shape;68;p7">
            <a:extLst>
              <a:ext uri="{FF2B5EF4-FFF2-40B4-BE49-F238E27FC236}">
                <a16:creationId xmlns:a16="http://schemas.microsoft.com/office/drawing/2014/main" id="{68B5EF06-98F7-41A0-8EAE-D6B41CAF7252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0" name="Google Shape;69;p7">
            <a:extLst>
              <a:ext uri="{FF2B5EF4-FFF2-40B4-BE49-F238E27FC236}">
                <a16:creationId xmlns:a16="http://schemas.microsoft.com/office/drawing/2014/main" id="{E259D673-7512-4CB2-B817-7B8375013CED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1" name="Google Shape;70;p7">
            <a:extLst>
              <a:ext uri="{FF2B5EF4-FFF2-40B4-BE49-F238E27FC236}">
                <a16:creationId xmlns:a16="http://schemas.microsoft.com/office/drawing/2014/main" id="{EA4C6449-DD37-4C96-B52D-97A414C8B605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7529A2B-AA9B-4CFF-96B2-55DCF6DD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942" y="1453107"/>
            <a:ext cx="8667750" cy="50655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g5aa1fe8445_1_23"/>
          <p:cNvGrpSpPr/>
          <p:nvPr/>
        </p:nvGrpSpPr>
        <p:grpSpPr>
          <a:xfrm>
            <a:off x="752703" y="977742"/>
            <a:ext cx="10686591" cy="5558710"/>
            <a:chOff x="1026525" y="1111775"/>
            <a:chExt cx="10477050" cy="5344400"/>
          </a:xfrm>
        </p:grpSpPr>
        <p:pic>
          <p:nvPicPr>
            <p:cNvPr id="204" name="Google Shape;204;g5aa1fe8445_1_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6525" y="1111775"/>
              <a:ext cx="10477050" cy="534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5aa1fe8445_1_23"/>
            <p:cNvSpPr/>
            <p:nvPr/>
          </p:nvSpPr>
          <p:spPr>
            <a:xfrm>
              <a:off x="9948850" y="4109400"/>
              <a:ext cx="350400" cy="18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g5aa1fe8445_1_23"/>
          <p:cNvSpPr txBox="1"/>
          <p:nvPr/>
        </p:nvSpPr>
        <p:spPr>
          <a:xfrm>
            <a:off x="1026526" y="437400"/>
            <a:ext cx="2921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2F"/>
                </a:solidFill>
              </a:rPr>
              <a:t>시스템구조도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207" name="Google Shape;207;g5aa1fe8445_1_23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 sz="2400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5aa1fe8445_1_23"/>
          <p:cNvSpPr txBox="1"/>
          <p:nvPr/>
        </p:nvSpPr>
        <p:spPr>
          <a:xfrm>
            <a:off x="885775" y="102210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System Architecture</a:t>
            </a:r>
            <a:endParaRPr sz="1800">
              <a:solidFill>
                <a:srgbClr val="00002F"/>
              </a:solidFill>
            </a:endParaRPr>
          </a:p>
        </p:txBody>
      </p:sp>
      <p:cxnSp>
        <p:nvCxnSpPr>
          <p:cNvPr id="209" name="Google Shape;209;g5aa1fe8445_1_23"/>
          <p:cNvCxnSpPr/>
          <p:nvPr/>
        </p:nvCxnSpPr>
        <p:spPr>
          <a:xfrm rot="10800000" flipH="1">
            <a:off x="1026522" y="977748"/>
            <a:ext cx="2743200" cy="11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66;p7">
            <a:extLst>
              <a:ext uri="{FF2B5EF4-FFF2-40B4-BE49-F238E27FC236}">
                <a16:creationId xmlns:a16="http://schemas.microsoft.com/office/drawing/2014/main" id="{DF0CA62E-36D8-4701-8207-C613B37A50F0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2" name="Google Shape;67;p7">
            <a:extLst>
              <a:ext uri="{FF2B5EF4-FFF2-40B4-BE49-F238E27FC236}">
                <a16:creationId xmlns:a16="http://schemas.microsoft.com/office/drawing/2014/main" id="{B8AD42C5-9A29-4F89-9284-5FBF54304A33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3" name="Google Shape;68;p7">
            <a:extLst>
              <a:ext uri="{FF2B5EF4-FFF2-40B4-BE49-F238E27FC236}">
                <a16:creationId xmlns:a16="http://schemas.microsoft.com/office/drawing/2014/main" id="{17CD33DA-0A78-4157-9725-BA0F672E8B9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4" name="Google Shape;69;p7">
            <a:extLst>
              <a:ext uri="{FF2B5EF4-FFF2-40B4-BE49-F238E27FC236}">
                <a16:creationId xmlns:a16="http://schemas.microsoft.com/office/drawing/2014/main" id="{503E0AF2-ACE6-49E3-87ED-CEA61D67A949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5" name="Google Shape;70;p7">
            <a:extLst>
              <a:ext uri="{FF2B5EF4-FFF2-40B4-BE49-F238E27FC236}">
                <a16:creationId xmlns:a16="http://schemas.microsoft.com/office/drawing/2014/main" id="{A464A4CA-B822-4683-8192-05452B2B469F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aa1fe8445_1_40"/>
          <p:cNvSpPr txBox="1"/>
          <p:nvPr/>
        </p:nvSpPr>
        <p:spPr>
          <a:xfrm>
            <a:off x="966200" y="1696200"/>
            <a:ext cx="10259400" cy="2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</a:rPr>
              <a:t>1. </a:t>
            </a:r>
            <a:r>
              <a:rPr lang="en-US" sz="2400" b="1" dirty="0" err="1">
                <a:solidFill>
                  <a:schemeClr val="dk2"/>
                </a:solidFill>
              </a:rPr>
              <a:t>여행지</a:t>
            </a:r>
            <a:r>
              <a:rPr lang="en-US" sz="2400" b="1" dirty="0">
                <a:solidFill>
                  <a:schemeClr val="dk2"/>
                </a:solidFill>
              </a:rPr>
              <a:t> </a:t>
            </a:r>
            <a:r>
              <a:rPr lang="en-US" sz="2400" b="1" dirty="0" err="1">
                <a:solidFill>
                  <a:schemeClr val="dk2"/>
                </a:solidFill>
              </a:rPr>
              <a:t>사진</a:t>
            </a:r>
            <a:r>
              <a:rPr lang="en-US" sz="2400" b="1" dirty="0">
                <a:solidFill>
                  <a:schemeClr val="dk2"/>
                </a:solidFill>
              </a:rPr>
              <a:t> </a:t>
            </a:r>
            <a:r>
              <a:rPr lang="en-US" sz="2400" b="1" dirty="0" err="1">
                <a:solidFill>
                  <a:schemeClr val="dk2"/>
                </a:solidFill>
              </a:rPr>
              <a:t>촬영</a:t>
            </a:r>
            <a:endParaRPr lang="ko-KR" altLang="en-US" sz="2400" b="1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>
              <a:solidFill>
                <a:schemeClr val="dk1"/>
              </a:solidFill>
            </a:endParaRPr>
          </a:p>
          <a:p>
            <a:pPr marL="457200" lvl="0" algn="just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sz="2000" b="1" dirty="0" err="1">
                <a:solidFill>
                  <a:srgbClr val="FF0000"/>
                </a:solidFill>
              </a:rPr>
              <a:t>얼굴의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</a:rPr>
              <a:t>방향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en-US" altLang="ko-KR" sz="2000" b="1" dirty="0" err="1">
                <a:solidFill>
                  <a:srgbClr val="FF0000"/>
                </a:solidFill>
              </a:rPr>
              <a:t>찍는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</a:rPr>
              <a:t>장소에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</a:rPr>
              <a:t>관계없이</a:t>
            </a:r>
            <a:r>
              <a:rPr lang="en-US" altLang="ko-KR" sz="2000" dirty="0">
                <a:solidFill>
                  <a:schemeClr val="dk1"/>
                </a:solidFill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</a:rPr>
              <a:t>합성</a:t>
            </a:r>
            <a:r>
              <a:rPr lang="en-US" altLang="ko-KR" sz="2000" dirty="0">
                <a:solidFill>
                  <a:schemeClr val="dk1"/>
                </a:solidFill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</a:rPr>
              <a:t>진행</a:t>
            </a:r>
            <a:endParaRPr lang="en-US" altLang="ko-KR" sz="2000" dirty="0">
              <a:solidFill>
                <a:schemeClr val="dk1"/>
              </a:solidFill>
            </a:endParaRPr>
          </a:p>
          <a:p>
            <a:pPr marL="457200" lvl="0" algn="just">
              <a:lnSpc>
                <a:spcPct val="120000"/>
              </a:lnSpc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dk1"/>
              </a:solidFill>
            </a:endParaRPr>
          </a:p>
          <a:p>
            <a:pPr marL="457200" lvl="0" algn="just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sz="2000" dirty="0">
                <a:solidFill>
                  <a:schemeClr val="dk1"/>
                </a:solidFill>
              </a:rPr>
              <a:t>- </a:t>
            </a:r>
            <a:r>
              <a:rPr lang="ko-KR" altLang="en-US" sz="2000" dirty="0">
                <a:solidFill>
                  <a:schemeClr val="dk1"/>
                </a:solidFill>
              </a:rPr>
              <a:t>관광지에서 </a:t>
            </a:r>
            <a:r>
              <a:rPr lang="en-US" altLang="ko-KR" sz="2000" b="1" dirty="0" err="1">
                <a:solidFill>
                  <a:schemeClr val="dk2"/>
                </a:solidFill>
              </a:rPr>
              <a:t>여러</a:t>
            </a:r>
            <a:r>
              <a:rPr lang="en-US" altLang="ko-KR" sz="2000" b="1" dirty="0">
                <a:solidFill>
                  <a:schemeClr val="dk2"/>
                </a:solidFill>
              </a:rPr>
              <a:t> </a:t>
            </a:r>
            <a:r>
              <a:rPr lang="en-US" altLang="ko-KR" sz="2000" b="1" dirty="0" err="1">
                <a:solidFill>
                  <a:schemeClr val="dk2"/>
                </a:solidFill>
              </a:rPr>
              <a:t>번의</a:t>
            </a:r>
            <a:r>
              <a:rPr lang="en-US" altLang="ko-KR" sz="2000" b="1" dirty="0">
                <a:solidFill>
                  <a:schemeClr val="dk2"/>
                </a:solidFill>
              </a:rPr>
              <a:t> </a:t>
            </a:r>
            <a:r>
              <a:rPr lang="en-US" altLang="ko-KR" sz="2000" b="1" dirty="0" err="1">
                <a:solidFill>
                  <a:schemeClr val="dk2"/>
                </a:solidFill>
              </a:rPr>
              <a:t>사진</a:t>
            </a:r>
            <a:r>
              <a:rPr lang="en-US" altLang="ko-KR" sz="2000" b="1" dirty="0">
                <a:solidFill>
                  <a:schemeClr val="dk2"/>
                </a:solidFill>
              </a:rPr>
              <a:t> </a:t>
            </a:r>
            <a:r>
              <a:rPr lang="en-US" altLang="ko-KR" sz="2000" b="1" dirty="0" err="1">
                <a:solidFill>
                  <a:schemeClr val="dk2"/>
                </a:solidFill>
              </a:rPr>
              <a:t>촬영을</a:t>
            </a:r>
            <a:r>
              <a:rPr lang="en-US" altLang="ko-KR" sz="2000" b="1" dirty="0">
                <a:solidFill>
                  <a:schemeClr val="dk2"/>
                </a:solidFill>
              </a:rPr>
              <a:t> 할 </a:t>
            </a:r>
            <a:r>
              <a:rPr lang="en-US" altLang="ko-KR" sz="2000" b="1" dirty="0" err="1">
                <a:solidFill>
                  <a:schemeClr val="dk2"/>
                </a:solidFill>
              </a:rPr>
              <a:t>필요x</a:t>
            </a:r>
            <a:endParaRPr lang="en-US" altLang="ko-KR" sz="2000" b="1" dirty="0">
              <a:solidFill>
                <a:schemeClr val="dk2"/>
              </a:solidFill>
            </a:endParaRPr>
          </a:p>
          <a:p>
            <a:pPr marL="457200" lvl="0" algn="just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altLang="ko-KR" sz="2000" dirty="0">
                <a:solidFill>
                  <a:schemeClr val="dk1"/>
                </a:solidFill>
              </a:rPr>
              <a:t>- </a:t>
            </a:r>
            <a:r>
              <a:rPr lang="en-US" altLang="ko-KR" sz="2000" dirty="0" err="1">
                <a:solidFill>
                  <a:schemeClr val="dk1"/>
                </a:solidFill>
              </a:rPr>
              <a:t>사용자가</a:t>
            </a:r>
            <a:r>
              <a:rPr lang="en-US" altLang="ko-KR" sz="2000" dirty="0">
                <a:solidFill>
                  <a:schemeClr val="dk1"/>
                </a:solidFill>
              </a:rPr>
              <a:t> </a:t>
            </a:r>
            <a:r>
              <a:rPr lang="en-US" altLang="ko-KR" sz="2000" b="1" dirty="0" err="1">
                <a:solidFill>
                  <a:srgbClr val="44546A"/>
                </a:solidFill>
              </a:rPr>
              <a:t>원하는</a:t>
            </a:r>
            <a:r>
              <a:rPr lang="en-US" altLang="ko-KR" sz="2000" b="1" dirty="0">
                <a:solidFill>
                  <a:srgbClr val="44546A"/>
                </a:solidFill>
              </a:rPr>
              <a:t> </a:t>
            </a:r>
            <a:r>
              <a:rPr lang="en-US" altLang="ko-KR" sz="2000" b="1" dirty="0" err="1">
                <a:solidFill>
                  <a:srgbClr val="44546A"/>
                </a:solidFill>
              </a:rPr>
              <a:t>시점에</a:t>
            </a:r>
            <a:r>
              <a:rPr lang="en-US" altLang="ko-KR" sz="2000" b="1" dirty="0">
                <a:solidFill>
                  <a:srgbClr val="44546A"/>
                </a:solidFill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</a:rPr>
              <a:t>합성</a:t>
            </a:r>
            <a:r>
              <a:rPr lang="ko-KR" altLang="en-US" sz="2000" dirty="0">
                <a:solidFill>
                  <a:schemeClr val="dk1"/>
                </a:solidFill>
              </a:rPr>
              <a:t>가능</a:t>
            </a:r>
            <a:endParaRPr lang="en-US" altLang="ko-KR" sz="2000" dirty="0">
              <a:solidFill>
                <a:schemeClr val="dk1"/>
              </a:solidFill>
            </a:endParaRPr>
          </a:p>
          <a:p>
            <a:pPr marL="457200" lvl="0" algn="just"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dk1"/>
                </a:solidFill>
              </a:rPr>
              <a:t>- </a:t>
            </a:r>
            <a:r>
              <a:rPr lang="en-US" sz="2000" dirty="0" err="1">
                <a:solidFill>
                  <a:schemeClr val="dk1"/>
                </a:solidFill>
              </a:rPr>
              <a:t>관광에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집중할</a:t>
            </a:r>
            <a:r>
              <a:rPr lang="en-US" sz="2000" dirty="0">
                <a:solidFill>
                  <a:schemeClr val="dk1"/>
                </a:solidFill>
              </a:rPr>
              <a:t> 수 </a:t>
            </a:r>
            <a:r>
              <a:rPr lang="en-US" sz="2000" dirty="0" err="1">
                <a:solidFill>
                  <a:schemeClr val="dk1"/>
                </a:solidFill>
              </a:rPr>
              <a:t>있는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환경을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제공</a:t>
            </a:r>
            <a:endParaRPr sz="2000" dirty="0">
              <a:solidFill>
                <a:schemeClr val="dk1"/>
              </a:solidFill>
            </a:endParaRPr>
          </a:p>
          <a:p>
            <a:pPr marL="0" lvl="0" indent="812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812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8DBABD"/>
              </a:solidFill>
            </a:endParaRPr>
          </a:p>
        </p:txBody>
      </p:sp>
      <p:cxnSp>
        <p:nvCxnSpPr>
          <p:cNvPr id="221" name="Google Shape;221;g5aa1fe8445_1_40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g5aa1fe8445_1_4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05.</a:t>
            </a:r>
            <a:endParaRPr sz="2400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5aa1fe8445_1_40"/>
          <p:cNvSpPr txBox="1"/>
          <p:nvPr/>
        </p:nvSpPr>
        <p:spPr>
          <a:xfrm>
            <a:off x="1009600" y="4654500"/>
            <a:ext cx="10216200" cy="152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2"/>
                </a:solidFill>
              </a:rPr>
              <a:t>2. </a:t>
            </a:r>
            <a:r>
              <a:rPr lang="en-US" sz="2400" b="1" dirty="0" err="1">
                <a:solidFill>
                  <a:schemeClr val="dk2"/>
                </a:solidFill>
              </a:rPr>
              <a:t>카메라</a:t>
            </a:r>
            <a:r>
              <a:rPr lang="en-US" sz="2400" b="1" dirty="0">
                <a:solidFill>
                  <a:schemeClr val="dk2"/>
                </a:solidFill>
              </a:rPr>
              <a:t> </a:t>
            </a:r>
            <a:r>
              <a:rPr lang="en-US" sz="2400" b="1" dirty="0" err="1">
                <a:solidFill>
                  <a:schemeClr val="dk2"/>
                </a:solidFill>
              </a:rPr>
              <a:t>필터</a:t>
            </a:r>
            <a:r>
              <a:rPr lang="en-US" sz="2400" b="1" dirty="0">
                <a:solidFill>
                  <a:schemeClr val="dk2"/>
                </a:solidFill>
              </a:rPr>
              <a:t> </a:t>
            </a:r>
            <a:r>
              <a:rPr lang="en-US" sz="2400" b="1" dirty="0" err="1">
                <a:solidFill>
                  <a:schemeClr val="dk2"/>
                </a:solidFill>
              </a:rPr>
              <a:t>어플리케이션과의</a:t>
            </a:r>
            <a:r>
              <a:rPr lang="en-US" sz="2400" b="1" dirty="0">
                <a:solidFill>
                  <a:schemeClr val="dk2"/>
                </a:solidFill>
              </a:rPr>
              <a:t> </a:t>
            </a:r>
            <a:r>
              <a:rPr lang="en-US" sz="2400" b="1" dirty="0" err="1">
                <a:solidFill>
                  <a:schemeClr val="dk2"/>
                </a:solidFill>
              </a:rPr>
              <a:t>연동</a:t>
            </a:r>
            <a:endParaRPr sz="2400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sz="2000" dirty="0" err="1">
                <a:solidFill>
                  <a:schemeClr val="dk1"/>
                </a:solidFill>
              </a:rPr>
              <a:t>필터나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잡티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제거와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같은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보정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어플리케이션을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이용하여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2"/>
                </a:solidFill>
              </a:rPr>
              <a:t>합성</a:t>
            </a:r>
            <a:r>
              <a:rPr lang="en-US" sz="2000" b="1" dirty="0">
                <a:solidFill>
                  <a:schemeClr val="dk2"/>
                </a:solidFill>
              </a:rPr>
              <a:t> </a:t>
            </a:r>
            <a:r>
              <a:rPr lang="ko-KR" altLang="en-US" sz="2000" b="1" dirty="0">
                <a:solidFill>
                  <a:schemeClr val="dk2"/>
                </a:solidFill>
              </a:rPr>
              <a:t>후 보정한다면</a:t>
            </a:r>
            <a:endParaRPr lang="en-US" altLang="ko-KR" sz="2000" b="1" dirty="0">
              <a:solidFill>
                <a:schemeClr val="dk2"/>
              </a:solidFill>
            </a:endParaRPr>
          </a:p>
          <a:p>
            <a:pPr marL="457200" lvl="0" algn="just">
              <a:lnSpc>
                <a:spcPct val="120000"/>
              </a:lnSpc>
              <a:buSzPts val="1100"/>
            </a:pPr>
            <a:r>
              <a:rPr lang="en-US" sz="2000" b="1" dirty="0">
                <a:solidFill>
                  <a:srgbClr val="44546A"/>
                </a:solidFill>
              </a:rPr>
              <a:t>더 </a:t>
            </a:r>
            <a:r>
              <a:rPr lang="en-US" sz="2000" b="1" dirty="0" err="1">
                <a:solidFill>
                  <a:srgbClr val="44546A"/>
                </a:solidFill>
              </a:rPr>
              <a:t>만족스러운</a:t>
            </a:r>
            <a:r>
              <a:rPr lang="en-US" sz="2000" b="1" dirty="0">
                <a:solidFill>
                  <a:srgbClr val="44546A"/>
                </a:solidFill>
              </a:rPr>
              <a:t> </a:t>
            </a:r>
            <a:r>
              <a:rPr lang="ko-KR" altLang="en-US" sz="2000" b="1" dirty="0">
                <a:solidFill>
                  <a:srgbClr val="44546A"/>
                </a:solidFill>
              </a:rPr>
              <a:t>결과</a:t>
            </a:r>
            <a:endParaRPr sz="3200" b="1" dirty="0">
              <a:solidFill>
                <a:srgbClr val="44546A"/>
              </a:solidFill>
            </a:endParaRPr>
          </a:p>
        </p:txBody>
      </p:sp>
      <p:sp>
        <p:nvSpPr>
          <p:cNvPr id="224" name="Google Shape;224;g5aa1fe8445_1_40"/>
          <p:cNvSpPr txBox="1"/>
          <p:nvPr/>
        </p:nvSpPr>
        <p:spPr>
          <a:xfrm>
            <a:off x="734925" y="10176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Expected Effect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5aa1fe8445_1_40"/>
          <p:cNvSpPr txBox="1"/>
          <p:nvPr/>
        </p:nvSpPr>
        <p:spPr>
          <a:xfrm>
            <a:off x="1026522" y="437393"/>
            <a:ext cx="216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2F"/>
                </a:solidFill>
              </a:rPr>
              <a:t>기대효과</a:t>
            </a:r>
            <a:endParaRPr sz="3200" b="1">
              <a:solidFill>
                <a:srgbClr val="00002F"/>
              </a:solidFill>
            </a:endParaRPr>
          </a:p>
        </p:txBody>
      </p:sp>
      <p:cxnSp>
        <p:nvCxnSpPr>
          <p:cNvPr id="20" name="Google Shape;66;p7">
            <a:extLst>
              <a:ext uri="{FF2B5EF4-FFF2-40B4-BE49-F238E27FC236}">
                <a16:creationId xmlns:a16="http://schemas.microsoft.com/office/drawing/2014/main" id="{E86436C4-42A7-4BF0-956C-707EDAB75AC3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1" name="Google Shape;67;p7">
            <a:extLst>
              <a:ext uri="{FF2B5EF4-FFF2-40B4-BE49-F238E27FC236}">
                <a16:creationId xmlns:a16="http://schemas.microsoft.com/office/drawing/2014/main" id="{E67EB379-56E5-4D77-9449-E27D8CF00717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2" name="Google Shape;68;p7">
            <a:extLst>
              <a:ext uri="{FF2B5EF4-FFF2-40B4-BE49-F238E27FC236}">
                <a16:creationId xmlns:a16="http://schemas.microsoft.com/office/drawing/2014/main" id="{1FD0DCB5-9018-4FD2-8C9F-67563720EB52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3" name="Google Shape;69;p7">
            <a:extLst>
              <a:ext uri="{FF2B5EF4-FFF2-40B4-BE49-F238E27FC236}">
                <a16:creationId xmlns:a16="http://schemas.microsoft.com/office/drawing/2014/main" id="{8805E2B5-768D-43BA-93A9-AF43175B7EEE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4" name="Google Shape;70;p7">
            <a:extLst>
              <a:ext uri="{FF2B5EF4-FFF2-40B4-BE49-F238E27FC236}">
                <a16:creationId xmlns:a16="http://schemas.microsoft.com/office/drawing/2014/main" id="{1D55AC39-3F47-4008-AF87-7309D1D26182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72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사람, 남자, 가장, 안경이(가) 표시된 사진&#10;&#10;자동 생성된 설명">
            <a:extLst>
              <a:ext uri="{FF2B5EF4-FFF2-40B4-BE49-F238E27FC236}">
                <a16:creationId xmlns:a16="http://schemas.microsoft.com/office/drawing/2014/main" id="{2BDC93BE-F9A6-4D7A-AA1D-E0BBA6BB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883" y="1395396"/>
            <a:ext cx="4908234" cy="4908234"/>
          </a:xfrm>
          <a:prstGeom prst="rect">
            <a:avLst/>
          </a:prstGeom>
        </p:spPr>
      </p:pic>
      <p:cxnSp>
        <p:nvCxnSpPr>
          <p:cNvPr id="3" name="Google Shape;183;p11">
            <a:extLst>
              <a:ext uri="{FF2B5EF4-FFF2-40B4-BE49-F238E27FC236}">
                <a16:creationId xmlns:a16="http://schemas.microsoft.com/office/drawing/2014/main" id="{4368A1AA-DAA5-4B07-8A97-F5A1DE58EB91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84;p11">
            <a:extLst>
              <a:ext uri="{FF2B5EF4-FFF2-40B4-BE49-F238E27FC236}">
                <a16:creationId xmlns:a16="http://schemas.microsoft.com/office/drawing/2014/main" id="{371B1288-48CC-4854-9606-06BF9DA74346}"/>
              </a:ext>
            </a:extLst>
          </p:cNvPr>
          <p:cNvSpPr txBox="1"/>
          <p:nvPr/>
        </p:nvSpPr>
        <p:spPr>
          <a:xfrm>
            <a:off x="662561" y="437365"/>
            <a:ext cx="305528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b="1" dirty="0">
                <a:solidFill>
                  <a:srgbClr val="00002F"/>
                </a:solidFill>
              </a:rPr>
              <a:t>고정된 템플릿</a:t>
            </a:r>
            <a:endParaRPr sz="3200" b="1" dirty="0">
              <a:solidFill>
                <a:srgbClr val="00002F"/>
              </a:solidFill>
            </a:endParaRPr>
          </a:p>
        </p:txBody>
      </p:sp>
      <p:sp>
        <p:nvSpPr>
          <p:cNvPr id="5" name="Google Shape;186;p11">
            <a:extLst>
              <a:ext uri="{FF2B5EF4-FFF2-40B4-BE49-F238E27FC236}">
                <a16:creationId xmlns:a16="http://schemas.microsoft.com/office/drawing/2014/main" id="{7279BB68-2AD5-44A9-8155-A22D4053762E}"/>
              </a:ext>
            </a:extLst>
          </p:cNvPr>
          <p:cNvSpPr txBox="1"/>
          <p:nvPr/>
        </p:nvSpPr>
        <p:spPr>
          <a:xfrm>
            <a:off x="1179275" y="1026105"/>
            <a:ext cx="18544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2F"/>
                </a:solidFill>
              </a:rPr>
              <a:t>Fixed Template</a:t>
            </a:r>
            <a:endParaRPr sz="1800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19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g5aab1f8e45_1_0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80;g5aab1f8e45_1_0"/>
          <p:cNvSpPr txBox="1"/>
          <p:nvPr/>
        </p:nvSpPr>
        <p:spPr>
          <a:xfrm>
            <a:off x="1048125" y="437400"/>
            <a:ext cx="5073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rgbClr val="00002F"/>
                </a:solidFill>
              </a:rPr>
              <a:t>개발내용 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82" name="Google Shape;82;g5aab1f8e45_1_0"/>
          <p:cNvSpPr txBox="1"/>
          <p:nvPr/>
        </p:nvSpPr>
        <p:spPr>
          <a:xfrm>
            <a:off x="1048125" y="98915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Develop Content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5aab1f8e4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637" y="2087843"/>
            <a:ext cx="8702726" cy="32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5aab1f8e45_1_0"/>
          <p:cNvSpPr/>
          <p:nvPr/>
        </p:nvSpPr>
        <p:spPr>
          <a:xfrm>
            <a:off x="2735250" y="1376076"/>
            <a:ext cx="6721500" cy="750000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Problem: 2D 환경에서의 부자연스러운 합성</a:t>
            </a:r>
            <a:endParaRPr sz="2400" b="1"/>
          </a:p>
        </p:txBody>
      </p:sp>
      <p:sp>
        <p:nvSpPr>
          <p:cNvPr id="91" name="Google Shape;91;g5aab1f8e45_1_0"/>
          <p:cNvSpPr/>
          <p:nvPr/>
        </p:nvSpPr>
        <p:spPr>
          <a:xfrm>
            <a:off x="3630075" y="5697386"/>
            <a:ext cx="4982700" cy="75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Solution: </a:t>
            </a:r>
            <a:r>
              <a:rPr lang="en-US" sz="2400" b="1">
                <a:solidFill>
                  <a:srgbClr val="CC0000"/>
                </a:solidFill>
              </a:rPr>
              <a:t>3D 환경</a:t>
            </a:r>
            <a:r>
              <a:rPr lang="en-US" sz="2400" b="1"/>
              <a:t>으로 확장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37174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18">
            <a:extLst>
              <a:ext uri="{FF2B5EF4-FFF2-40B4-BE49-F238E27FC236}">
                <a16:creationId xmlns:a16="http://schemas.microsoft.com/office/drawing/2014/main" id="{96807AD0-8F1C-4541-885D-C6AAB49ED3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64"/>
          <a:stretch/>
        </p:blipFill>
        <p:spPr>
          <a:xfrm>
            <a:off x="2511774" y="1875472"/>
            <a:ext cx="2661325" cy="3639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92;p18">
            <a:extLst>
              <a:ext uri="{FF2B5EF4-FFF2-40B4-BE49-F238E27FC236}">
                <a16:creationId xmlns:a16="http://schemas.microsoft.com/office/drawing/2014/main" id="{DE2DFE60-39B3-4B08-9A75-8D1CE6CE368B}"/>
              </a:ext>
            </a:extLst>
          </p:cNvPr>
          <p:cNvGrpSpPr/>
          <p:nvPr/>
        </p:nvGrpSpPr>
        <p:grpSpPr>
          <a:xfrm rot="5400000" flipH="1">
            <a:off x="6103545" y="2819503"/>
            <a:ext cx="11826" cy="1481105"/>
            <a:chOff x="8007350" y="2685950"/>
            <a:chExt cx="9600" cy="1074900"/>
          </a:xfrm>
        </p:grpSpPr>
        <p:cxnSp>
          <p:nvCxnSpPr>
            <p:cNvPr id="7" name="Google Shape;93;p18">
              <a:extLst>
                <a:ext uri="{FF2B5EF4-FFF2-40B4-BE49-F238E27FC236}">
                  <a16:creationId xmlns:a16="http://schemas.microsoft.com/office/drawing/2014/main" id="{8FBD2B56-9770-48E1-B7E5-B9817727280A}"/>
                </a:ext>
              </a:extLst>
            </p:cNvPr>
            <p:cNvCxnSpPr/>
            <p:nvPr/>
          </p:nvCxnSpPr>
          <p:spPr>
            <a:xfrm flipH="1">
              <a:off x="8007350" y="2814350"/>
              <a:ext cx="4800" cy="946500"/>
            </a:xfrm>
            <a:prstGeom prst="straightConnector1">
              <a:avLst/>
            </a:prstGeom>
            <a:noFill/>
            <a:ln w="38100" cap="flat" cmpd="sng">
              <a:solidFill>
                <a:srgbClr val="274E1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94;p18">
              <a:extLst>
                <a:ext uri="{FF2B5EF4-FFF2-40B4-BE49-F238E27FC236}">
                  <a16:creationId xmlns:a16="http://schemas.microsoft.com/office/drawing/2014/main" id="{5C9769DD-E4F7-43EE-8FF6-25E9D31B7258}"/>
                </a:ext>
              </a:extLst>
            </p:cNvPr>
            <p:cNvCxnSpPr/>
            <p:nvPr/>
          </p:nvCxnSpPr>
          <p:spPr>
            <a:xfrm rot="10800000">
              <a:off x="8012150" y="2685950"/>
              <a:ext cx="4800" cy="946500"/>
            </a:xfrm>
            <a:prstGeom prst="straightConnector1">
              <a:avLst/>
            </a:prstGeom>
            <a:noFill/>
            <a:ln w="38100" cap="flat" cmpd="sng">
              <a:solidFill>
                <a:srgbClr val="274E1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" name="Google Shape;95;p18">
            <a:extLst>
              <a:ext uri="{FF2B5EF4-FFF2-40B4-BE49-F238E27FC236}">
                <a16:creationId xmlns:a16="http://schemas.microsoft.com/office/drawing/2014/main" id="{5F1D6AFB-85FB-4778-8AFB-36A05C228C73}"/>
              </a:ext>
            </a:extLst>
          </p:cNvPr>
          <p:cNvSpPr txBox="1"/>
          <p:nvPr/>
        </p:nvSpPr>
        <p:spPr>
          <a:xfrm>
            <a:off x="5366598" y="3812461"/>
            <a:ext cx="14559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274E13"/>
                </a:solidFill>
              </a:rPr>
              <a:t>Compare</a:t>
            </a:r>
            <a:endParaRPr sz="1800" b="1">
              <a:solidFill>
                <a:srgbClr val="274E13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0C54DF-1521-4F6C-8D36-C7928851A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3" b="14524"/>
          <a:stretch/>
        </p:blipFill>
        <p:spPr>
          <a:xfrm>
            <a:off x="7195227" y="1875472"/>
            <a:ext cx="2661325" cy="3639827"/>
          </a:xfrm>
          <a:prstGeom prst="rect">
            <a:avLst/>
          </a:prstGeom>
        </p:spPr>
      </p:pic>
      <p:cxnSp>
        <p:nvCxnSpPr>
          <p:cNvPr id="13" name="Google Shape;183;p11">
            <a:extLst>
              <a:ext uri="{FF2B5EF4-FFF2-40B4-BE49-F238E27FC236}">
                <a16:creationId xmlns:a16="http://schemas.microsoft.com/office/drawing/2014/main" id="{38BFB8CF-FAA2-4CD3-A0F1-517423F4E44A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84;p11">
            <a:extLst>
              <a:ext uri="{FF2B5EF4-FFF2-40B4-BE49-F238E27FC236}">
                <a16:creationId xmlns:a16="http://schemas.microsoft.com/office/drawing/2014/main" id="{A14C7B58-334A-4772-BB27-69BCCA32E97A}"/>
              </a:ext>
            </a:extLst>
          </p:cNvPr>
          <p:cNvSpPr txBox="1"/>
          <p:nvPr/>
        </p:nvSpPr>
        <p:spPr>
          <a:xfrm>
            <a:off x="1168924" y="437365"/>
            <a:ext cx="72492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b="1" dirty="0">
                <a:solidFill>
                  <a:srgbClr val="00002F"/>
                </a:solidFill>
              </a:rPr>
              <a:t>문제점</a:t>
            </a:r>
            <a:r>
              <a:rPr lang="en-US" altLang="ko-KR" sz="3200" b="1" dirty="0">
                <a:solidFill>
                  <a:srgbClr val="00002F"/>
                </a:solidFill>
              </a:rPr>
              <a:t> : </a:t>
            </a:r>
            <a:r>
              <a:rPr lang="ko-KR" altLang="en-US" sz="3200" b="1" dirty="0">
                <a:solidFill>
                  <a:srgbClr val="00002F"/>
                </a:solidFill>
              </a:rPr>
              <a:t>동일한 신체 부위 비교 불가</a:t>
            </a:r>
            <a:endParaRPr sz="3200" b="1" dirty="0">
              <a:solidFill>
                <a:srgbClr val="00002F"/>
              </a:solidFill>
            </a:endParaRPr>
          </a:p>
        </p:txBody>
      </p:sp>
      <p:sp>
        <p:nvSpPr>
          <p:cNvPr id="15" name="Google Shape;186;p11">
            <a:extLst>
              <a:ext uri="{FF2B5EF4-FFF2-40B4-BE49-F238E27FC236}">
                <a16:creationId xmlns:a16="http://schemas.microsoft.com/office/drawing/2014/main" id="{E730EF6A-C2FF-492C-922E-4AFAEC1581B8}"/>
              </a:ext>
            </a:extLst>
          </p:cNvPr>
          <p:cNvSpPr txBox="1"/>
          <p:nvPr/>
        </p:nvSpPr>
        <p:spPr>
          <a:xfrm>
            <a:off x="1179275" y="1026105"/>
            <a:ext cx="18544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1800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581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9BC231-53E2-4BA2-B979-305F793CC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1" b="12574"/>
          <a:stretch/>
        </p:blipFill>
        <p:spPr>
          <a:xfrm>
            <a:off x="1925594" y="1646498"/>
            <a:ext cx="8340811" cy="4490978"/>
          </a:xfrm>
          <a:prstGeom prst="rect">
            <a:avLst/>
          </a:prstGeom>
        </p:spPr>
      </p:pic>
      <p:cxnSp>
        <p:nvCxnSpPr>
          <p:cNvPr id="4" name="Google Shape;183;p11">
            <a:extLst>
              <a:ext uri="{FF2B5EF4-FFF2-40B4-BE49-F238E27FC236}">
                <a16:creationId xmlns:a16="http://schemas.microsoft.com/office/drawing/2014/main" id="{C03C3FF4-D335-40CF-9BA2-415BB5A5361F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84;p11">
            <a:extLst>
              <a:ext uri="{FF2B5EF4-FFF2-40B4-BE49-F238E27FC236}">
                <a16:creationId xmlns:a16="http://schemas.microsoft.com/office/drawing/2014/main" id="{2C0067E2-6468-434C-AC0F-6CEFB9D5EE0F}"/>
              </a:ext>
            </a:extLst>
          </p:cNvPr>
          <p:cNvSpPr txBox="1"/>
          <p:nvPr/>
        </p:nvSpPr>
        <p:spPr>
          <a:xfrm>
            <a:off x="1168924" y="437365"/>
            <a:ext cx="80071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b="1" dirty="0">
                <a:solidFill>
                  <a:srgbClr val="00002F"/>
                </a:solidFill>
              </a:rPr>
              <a:t>해결방안</a:t>
            </a:r>
            <a:r>
              <a:rPr lang="en-US" altLang="ko-KR" sz="3200" b="1" dirty="0">
                <a:solidFill>
                  <a:srgbClr val="00002F"/>
                </a:solidFill>
              </a:rPr>
              <a:t> : 3</a:t>
            </a:r>
            <a:r>
              <a:rPr lang="ko-KR" altLang="en-US" sz="3200" b="1" dirty="0">
                <a:solidFill>
                  <a:srgbClr val="00002F"/>
                </a:solidFill>
              </a:rPr>
              <a:t>차원 공간 좌표를 통한 비교</a:t>
            </a:r>
            <a:endParaRPr sz="3200" b="1" dirty="0">
              <a:solidFill>
                <a:srgbClr val="00002F"/>
              </a:solidFill>
            </a:endParaRPr>
          </a:p>
        </p:txBody>
      </p:sp>
      <p:sp>
        <p:nvSpPr>
          <p:cNvPr id="7" name="Google Shape;186;p11">
            <a:extLst>
              <a:ext uri="{FF2B5EF4-FFF2-40B4-BE49-F238E27FC236}">
                <a16:creationId xmlns:a16="http://schemas.microsoft.com/office/drawing/2014/main" id="{2B088B86-45FD-4AA6-9EBE-79ADA2A74753}"/>
              </a:ext>
            </a:extLst>
          </p:cNvPr>
          <p:cNvSpPr txBox="1"/>
          <p:nvPr/>
        </p:nvSpPr>
        <p:spPr>
          <a:xfrm>
            <a:off x="1179275" y="1026105"/>
            <a:ext cx="18544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1800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76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83;p11">
            <a:extLst>
              <a:ext uri="{FF2B5EF4-FFF2-40B4-BE49-F238E27FC236}">
                <a16:creationId xmlns:a16="http://schemas.microsoft.com/office/drawing/2014/main" id="{8CDE175B-1D01-4A18-B0A9-F8BF5D32DAD9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84;p11">
            <a:extLst>
              <a:ext uri="{FF2B5EF4-FFF2-40B4-BE49-F238E27FC236}">
                <a16:creationId xmlns:a16="http://schemas.microsoft.com/office/drawing/2014/main" id="{FC9E8B06-80BE-4290-85AC-72A47166AC86}"/>
              </a:ext>
            </a:extLst>
          </p:cNvPr>
          <p:cNvSpPr txBox="1"/>
          <p:nvPr/>
        </p:nvSpPr>
        <p:spPr>
          <a:xfrm>
            <a:off x="662561" y="437365"/>
            <a:ext cx="305528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 dirty="0">
                <a:solidFill>
                  <a:srgbClr val="00002F"/>
                </a:solidFill>
              </a:rPr>
              <a:t>3D</a:t>
            </a:r>
            <a:r>
              <a:rPr lang="ko-KR" altLang="en-US" sz="3200" b="1" dirty="0">
                <a:solidFill>
                  <a:srgbClr val="00002F"/>
                </a:solidFill>
              </a:rPr>
              <a:t> </a:t>
            </a:r>
            <a:r>
              <a:rPr lang="en-US" altLang="ko-KR" sz="3200" b="1" dirty="0">
                <a:solidFill>
                  <a:srgbClr val="00002F"/>
                </a:solidFill>
              </a:rPr>
              <a:t>Model </a:t>
            </a:r>
            <a:r>
              <a:rPr lang="ko-KR" altLang="en-US" sz="3200" b="1" dirty="0">
                <a:solidFill>
                  <a:srgbClr val="00002F"/>
                </a:solidFill>
              </a:rPr>
              <a:t>생성</a:t>
            </a:r>
            <a:endParaRPr sz="3200" b="1" dirty="0">
              <a:solidFill>
                <a:srgbClr val="00002F"/>
              </a:solidFill>
            </a:endParaRPr>
          </a:p>
        </p:txBody>
      </p:sp>
      <p:sp>
        <p:nvSpPr>
          <p:cNvPr id="4" name="Google Shape;186;p11">
            <a:extLst>
              <a:ext uri="{FF2B5EF4-FFF2-40B4-BE49-F238E27FC236}">
                <a16:creationId xmlns:a16="http://schemas.microsoft.com/office/drawing/2014/main" id="{A791BD2C-818C-4BA4-B799-64E1E2A3415B}"/>
              </a:ext>
            </a:extLst>
          </p:cNvPr>
          <p:cNvSpPr txBox="1"/>
          <p:nvPr/>
        </p:nvSpPr>
        <p:spPr>
          <a:xfrm>
            <a:off x="1633425" y="1022100"/>
            <a:ext cx="9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Video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Unwrap_4x">
            <a:hlinkClick r:id="" action="ppaction://media"/>
            <a:extLst>
              <a:ext uri="{FF2B5EF4-FFF2-40B4-BE49-F238E27FC236}">
                <a16:creationId xmlns:a16="http://schemas.microsoft.com/office/drawing/2014/main" id="{8CCF3567-D911-4354-9176-E9C4745C6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7032" y="2171012"/>
            <a:ext cx="6882066" cy="3695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857143-552F-4CBB-A4A3-12F78E049B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7"/>
          <a:stretch/>
        </p:blipFill>
        <p:spPr>
          <a:xfrm>
            <a:off x="198148" y="2171012"/>
            <a:ext cx="3984107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;p2">
            <a:extLst>
              <a:ext uri="{FF2B5EF4-FFF2-40B4-BE49-F238E27FC236}">
                <a16:creationId xmlns:a16="http://schemas.microsoft.com/office/drawing/2014/main" id="{658C44AD-BD02-46D6-96F5-86FC81B5C669}"/>
              </a:ext>
            </a:extLst>
          </p:cNvPr>
          <p:cNvSpPr txBox="1"/>
          <p:nvPr/>
        </p:nvSpPr>
        <p:spPr>
          <a:xfrm>
            <a:off x="3929086" y="248261"/>
            <a:ext cx="433382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002F"/>
                </a:solidFill>
              </a:rPr>
              <a:t>FaceCody</a:t>
            </a:r>
            <a:endParaRPr sz="3200" b="1" dirty="0">
              <a:solidFill>
                <a:srgbClr val="00002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1DC58-80AF-4F55-B4E1-7E16B714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55" y="1110594"/>
            <a:ext cx="2506630" cy="51525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4CC28-63AE-4BBC-9EB0-CA046D6C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54" y="2752704"/>
            <a:ext cx="1606202" cy="1352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429B9C-F5AC-4A7B-B1D7-2EE63B80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11" y="1110594"/>
            <a:ext cx="2506630" cy="51525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FF243-B779-48FC-A1AE-820AC9B2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170" y="1060490"/>
            <a:ext cx="250663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7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deling">
            <a:hlinkClick r:id="" action="ppaction://media"/>
            <a:extLst>
              <a:ext uri="{FF2B5EF4-FFF2-40B4-BE49-F238E27FC236}">
                <a16:creationId xmlns:a16="http://schemas.microsoft.com/office/drawing/2014/main" id="{BCC3814C-E630-43EB-887D-805206324F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4967" y="1957977"/>
            <a:ext cx="6882066" cy="3674020"/>
          </a:xfrm>
          <a:prstGeom prst="rect">
            <a:avLst/>
          </a:prstGeom>
        </p:spPr>
      </p:pic>
      <p:cxnSp>
        <p:nvCxnSpPr>
          <p:cNvPr id="3" name="Google Shape;183;p11">
            <a:extLst>
              <a:ext uri="{FF2B5EF4-FFF2-40B4-BE49-F238E27FC236}">
                <a16:creationId xmlns:a16="http://schemas.microsoft.com/office/drawing/2014/main" id="{0A7A3C7F-4DAD-4D92-9C4E-4E0670DCA434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84;p11">
            <a:extLst>
              <a:ext uri="{FF2B5EF4-FFF2-40B4-BE49-F238E27FC236}">
                <a16:creationId xmlns:a16="http://schemas.microsoft.com/office/drawing/2014/main" id="{3E170C9C-7BCB-4B89-B7F4-7932602B8FDA}"/>
              </a:ext>
            </a:extLst>
          </p:cNvPr>
          <p:cNvSpPr txBox="1"/>
          <p:nvPr/>
        </p:nvSpPr>
        <p:spPr>
          <a:xfrm>
            <a:off x="662561" y="437365"/>
            <a:ext cx="305528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 dirty="0">
                <a:solidFill>
                  <a:srgbClr val="00002F"/>
                </a:solidFill>
              </a:rPr>
              <a:t>3D</a:t>
            </a:r>
            <a:r>
              <a:rPr lang="ko-KR" altLang="en-US" sz="3200" b="1" dirty="0">
                <a:solidFill>
                  <a:srgbClr val="00002F"/>
                </a:solidFill>
              </a:rPr>
              <a:t> </a:t>
            </a:r>
            <a:r>
              <a:rPr lang="en-US" altLang="ko-KR" sz="3200" b="1" dirty="0">
                <a:solidFill>
                  <a:srgbClr val="00002F"/>
                </a:solidFill>
              </a:rPr>
              <a:t>Model </a:t>
            </a:r>
            <a:r>
              <a:rPr lang="ko-KR" altLang="en-US" sz="3200" b="1" dirty="0">
                <a:solidFill>
                  <a:srgbClr val="00002F"/>
                </a:solidFill>
              </a:rPr>
              <a:t>생성</a:t>
            </a:r>
            <a:endParaRPr sz="3200" b="1" dirty="0">
              <a:solidFill>
                <a:srgbClr val="00002F"/>
              </a:solidFill>
            </a:endParaRPr>
          </a:p>
        </p:txBody>
      </p:sp>
      <p:sp>
        <p:nvSpPr>
          <p:cNvPr id="5" name="Google Shape;186;p11">
            <a:extLst>
              <a:ext uri="{FF2B5EF4-FFF2-40B4-BE49-F238E27FC236}">
                <a16:creationId xmlns:a16="http://schemas.microsoft.com/office/drawing/2014/main" id="{1D1EEACB-2425-40F9-9F9C-DD6D3D90C0B4}"/>
              </a:ext>
            </a:extLst>
          </p:cNvPr>
          <p:cNvSpPr txBox="1"/>
          <p:nvPr/>
        </p:nvSpPr>
        <p:spPr>
          <a:xfrm>
            <a:off x="1633425" y="1022100"/>
            <a:ext cx="9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Video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5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83;p11">
            <a:extLst>
              <a:ext uri="{FF2B5EF4-FFF2-40B4-BE49-F238E27FC236}">
                <a16:creationId xmlns:a16="http://schemas.microsoft.com/office/drawing/2014/main" id="{B1EB1A64-3545-4306-8CB3-D7899B1096C7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84;p11">
            <a:extLst>
              <a:ext uri="{FF2B5EF4-FFF2-40B4-BE49-F238E27FC236}">
                <a16:creationId xmlns:a16="http://schemas.microsoft.com/office/drawing/2014/main" id="{19ABDA17-D5BB-4C09-9FA4-461691F4D230}"/>
              </a:ext>
            </a:extLst>
          </p:cNvPr>
          <p:cNvSpPr txBox="1"/>
          <p:nvPr/>
        </p:nvSpPr>
        <p:spPr>
          <a:xfrm>
            <a:off x="1026526" y="437400"/>
            <a:ext cx="2084319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200" b="1" dirty="0">
                <a:solidFill>
                  <a:srgbClr val="00002F"/>
                </a:solidFill>
              </a:rPr>
              <a:t>성능평가</a:t>
            </a:r>
            <a:endParaRPr sz="3200" b="1" dirty="0">
              <a:solidFill>
                <a:srgbClr val="00002F"/>
              </a:solidFill>
            </a:endParaRPr>
          </a:p>
        </p:txBody>
      </p:sp>
      <p:sp>
        <p:nvSpPr>
          <p:cNvPr id="4" name="Google Shape;186;p11">
            <a:extLst>
              <a:ext uri="{FF2B5EF4-FFF2-40B4-BE49-F238E27FC236}">
                <a16:creationId xmlns:a16="http://schemas.microsoft.com/office/drawing/2014/main" id="{98F97E37-BDD3-42B4-9F11-D2A7E741A366}"/>
              </a:ext>
            </a:extLst>
          </p:cNvPr>
          <p:cNvSpPr txBox="1"/>
          <p:nvPr/>
        </p:nvSpPr>
        <p:spPr>
          <a:xfrm>
            <a:off x="557040" y="1003548"/>
            <a:ext cx="30989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ko-KR" altLang="en-US" sz="1800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sz="1800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ttps://lh3.googleusercontent.com/ypRSrIPRRBMuhcXIbAhKXMBHABy7MtKncG0pBfNtnXTFPtYwkwYRHF7WvcvCKsiWN7F6svcqIk6HvbEfmO-SYbJs7BipfSQpNWerlTbeRlFoYSwvuBlPxz9HNKsYKemmroBdkz76">
            <a:extLst>
              <a:ext uri="{FF2B5EF4-FFF2-40B4-BE49-F238E27FC236}">
                <a16:creationId xmlns:a16="http://schemas.microsoft.com/office/drawing/2014/main" id="{99D53E11-5473-43FC-B3AD-EACAC8863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5458" r="23306" b="42252"/>
          <a:stretch/>
        </p:blipFill>
        <p:spPr bwMode="auto">
          <a:xfrm>
            <a:off x="723852" y="1517122"/>
            <a:ext cx="5180875" cy="232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JaR2UoXDQwMvRy7vvnrOyvEc6PP6FeB6ddiGu7ueoJj3L4OXAcAd84tpjn6n4gA08Yzi6xnlDjZtSUGMj1YujDPNVExSeKvydzx9T0dv1B1zEw8pxcRiMumbLo6Rca_GMredmPK4">
            <a:extLst>
              <a:ext uri="{FF2B5EF4-FFF2-40B4-BE49-F238E27FC236}">
                <a16:creationId xmlns:a16="http://schemas.microsoft.com/office/drawing/2014/main" id="{447072C4-0323-411E-ABD4-8AFC09E26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143" b="33083"/>
          <a:stretch/>
        </p:blipFill>
        <p:spPr bwMode="auto">
          <a:xfrm>
            <a:off x="723852" y="4177021"/>
            <a:ext cx="4442036" cy="224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ezBsYixtY3OLp-yJMCNVZgEGdNC7Xv7Tn2SZ4K_wqbsN6eKkuHYxL0z3Wfflhk-54o7lPOyZ-j2bF9dOo2ED3QsKnjyQ2biOonk2Om7FF-acR4w8HxkgRbO-Nt6KEsVvuEspvvXP">
            <a:extLst>
              <a:ext uri="{FF2B5EF4-FFF2-40B4-BE49-F238E27FC236}">
                <a16:creationId xmlns:a16="http://schemas.microsoft.com/office/drawing/2014/main" id="{DA491528-4C97-4DD0-ABEF-A9A440849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5" b="22568"/>
          <a:stretch/>
        </p:blipFill>
        <p:spPr bwMode="auto">
          <a:xfrm>
            <a:off x="5994605" y="1480008"/>
            <a:ext cx="5308134" cy="214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9ncKQJ5Z9xAQyDeoasZbtRHFqOYQIA2vTUG-krkkIB2SoZO7YtFKnwG90OsaEA_NqRfqt9ihjAXoafylOkDjjw_z3JxaNKgb_H8uylH-DvhQz-tOIjqlNwgUktN-iR5_9HeXz2z8">
            <a:extLst>
              <a:ext uri="{FF2B5EF4-FFF2-40B4-BE49-F238E27FC236}">
                <a16:creationId xmlns:a16="http://schemas.microsoft.com/office/drawing/2014/main" id="{D2DF7933-0D76-4A09-893D-E62BB6D9B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1" b="29070"/>
          <a:stretch/>
        </p:blipFill>
        <p:spPr bwMode="auto">
          <a:xfrm>
            <a:off x="5994605" y="4177021"/>
            <a:ext cx="5308134" cy="201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4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1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" name="Google Shape;184;p11"/>
          <p:cNvSpPr txBox="1"/>
          <p:nvPr/>
        </p:nvSpPr>
        <p:spPr>
          <a:xfrm>
            <a:off x="1026526" y="437400"/>
            <a:ext cx="254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rgbClr val="00002F"/>
                </a:solidFill>
              </a:rPr>
              <a:t>시연동영상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1633425" y="1022100"/>
            <a:ext cx="9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Video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hlinkClick r:id="rId3"/>
            <a:extLst>
              <a:ext uri="{FF2B5EF4-FFF2-40B4-BE49-F238E27FC236}">
                <a16:creationId xmlns:a16="http://schemas.microsoft.com/office/drawing/2014/main" id="{90B1FECC-3A78-4666-890E-C5877A011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724" y="989148"/>
            <a:ext cx="2916551" cy="5201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2"/>
          <p:cNvCxnSpPr/>
          <p:nvPr/>
        </p:nvCxnSpPr>
        <p:spPr>
          <a:xfrm>
            <a:off x="5014614" y="1243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2"/>
          <p:cNvSpPr txBox="1"/>
          <p:nvPr/>
        </p:nvSpPr>
        <p:spPr>
          <a:xfrm>
            <a:off x="1761539" y="2013927"/>
            <a:ext cx="2172600" cy="2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0" u="none" strike="noStrike" cap="none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500" b="1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659250" y="2767300"/>
            <a:ext cx="1881900" cy="508500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2F"/>
                </a:solidFill>
              </a:rPr>
              <a:t>개발배경</a:t>
            </a:r>
            <a:endParaRPr sz="2000" b="1">
              <a:solidFill>
                <a:srgbClr val="00002F"/>
              </a:solidFill>
            </a:endParaRPr>
          </a:p>
        </p:txBody>
      </p:sp>
      <p:sp>
        <p:nvSpPr>
          <p:cNvPr id="28" name="Google Shape;28;p2"/>
          <p:cNvSpPr txBox="1"/>
          <p:nvPr/>
        </p:nvSpPr>
        <p:spPr>
          <a:xfrm>
            <a:off x="5162162" y="2013927"/>
            <a:ext cx="2172600" cy="2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500" b="1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059875" y="2767300"/>
            <a:ext cx="2034300" cy="508500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2F"/>
                </a:solidFill>
              </a:rPr>
              <a:t>프로젝트 목표</a:t>
            </a:r>
            <a:endParaRPr sz="2000" b="1">
              <a:solidFill>
                <a:srgbClr val="00002F"/>
              </a:solidFill>
            </a:endParaRPr>
          </a:p>
        </p:txBody>
      </p:sp>
      <p:sp>
        <p:nvSpPr>
          <p:cNvPr id="30" name="Google Shape;30;p2"/>
          <p:cNvSpPr txBox="1"/>
          <p:nvPr/>
        </p:nvSpPr>
        <p:spPr>
          <a:xfrm>
            <a:off x="8562786" y="2013927"/>
            <a:ext cx="2172600" cy="2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500" b="1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460499" y="2767300"/>
            <a:ext cx="1952100" cy="508500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2F"/>
                </a:solidFill>
              </a:rPr>
              <a:t>개발내용</a:t>
            </a:r>
            <a:endParaRPr sz="2000" b="1">
              <a:solidFill>
                <a:srgbClr val="00002F"/>
              </a:solidFill>
            </a:endParaRPr>
          </a:p>
        </p:txBody>
      </p:sp>
      <p:sp>
        <p:nvSpPr>
          <p:cNvPr id="32" name="Google Shape;32;p2"/>
          <p:cNvSpPr txBox="1"/>
          <p:nvPr/>
        </p:nvSpPr>
        <p:spPr>
          <a:xfrm>
            <a:off x="3465659" y="4404632"/>
            <a:ext cx="2172600" cy="2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500" b="1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363211" y="5158157"/>
            <a:ext cx="1881900" cy="508500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000" b="1" dirty="0">
                <a:solidFill>
                  <a:srgbClr val="00002F"/>
                </a:solidFill>
              </a:rPr>
              <a:t>시스템구조도</a:t>
            </a:r>
          </a:p>
        </p:txBody>
      </p:sp>
      <p:sp>
        <p:nvSpPr>
          <p:cNvPr id="34" name="Google Shape;34;p2"/>
          <p:cNvSpPr txBox="1"/>
          <p:nvPr/>
        </p:nvSpPr>
        <p:spPr>
          <a:xfrm>
            <a:off x="6929215" y="4359979"/>
            <a:ext cx="2172600" cy="2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1500" b="1">
                <a:solidFill>
                  <a:srgbClr val="00002F"/>
                </a:solidFill>
              </a:rPr>
              <a:t>5</a:t>
            </a:r>
            <a:endParaRPr sz="11500" b="1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6826927" y="5113348"/>
            <a:ext cx="2034300" cy="508500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000" b="1" dirty="0">
                <a:solidFill>
                  <a:srgbClr val="00002F"/>
                </a:solidFill>
              </a:rPr>
              <a:t>기대효과</a:t>
            </a:r>
          </a:p>
        </p:txBody>
      </p:sp>
      <p:sp>
        <p:nvSpPr>
          <p:cNvPr id="38" name="Google Shape;38;p2"/>
          <p:cNvSpPr txBox="1"/>
          <p:nvPr/>
        </p:nvSpPr>
        <p:spPr>
          <a:xfrm>
            <a:off x="4724728" y="587625"/>
            <a:ext cx="2742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2F"/>
                </a:solidFill>
              </a:rPr>
              <a:t>목차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5260015" y="1313975"/>
            <a:ext cx="16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Contents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5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5"/>
          <p:cNvSpPr txBox="1"/>
          <p:nvPr/>
        </p:nvSpPr>
        <p:spPr>
          <a:xfrm>
            <a:off x="1026522" y="437393"/>
            <a:ext cx="21627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2F"/>
                </a:solidFill>
              </a:rPr>
              <a:t>개발배경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sz="24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671450" y="2093842"/>
            <a:ext cx="4605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 b="1">
                <a:solidFill>
                  <a:srgbClr val="00002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합성프로그램들의 </a:t>
            </a:r>
            <a:r>
              <a:rPr lang="en-US" sz="26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한계 </a:t>
            </a:r>
            <a:endParaRPr sz="26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8DBA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1048117" y="101770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BackGround</a:t>
            </a:r>
            <a:endParaRPr sz="1800">
              <a:solidFill>
                <a:srgbClr val="00002F"/>
              </a:solidFill>
            </a:endParaRPr>
          </a:p>
        </p:txBody>
      </p:sp>
      <p:sp>
        <p:nvSpPr>
          <p:cNvPr id="53" name="Google Shape;53;p5"/>
          <p:cNvSpPr txBox="1"/>
          <p:nvPr/>
        </p:nvSpPr>
        <p:spPr>
          <a:xfrm>
            <a:off x="924225" y="3145765"/>
            <a:ext cx="10019100" cy="25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b="1" dirty="0" err="1">
                <a:solidFill>
                  <a:srgbClr val="FF0000"/>
                </a:solidFill>
                <a:highlight>
                  <a:schemeClr val="lt1"/>
                </a:highlight>
              </a:rPr>
              <a:t>고정된</a:t>
            </a:r>
            <a:r>
              <a:rPr lang="en-US" sz="2400" b="1" dirty="0">
                <a:solidFill>
                  <a:srgbClr val="FF0000"/>
                </a:solidFill>
                <a:highlight>
                  <a:schemeClr val="lt1"/>
                </a:highlight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chemeClr val="lt1"/>
                </a:highlight>
              </a:rPr>
              <a:t>템플릿</a:t>
            </a:r>
            <a:r>
              <a:rPr lang="en-US" sz="2400" dirty="0" err="1">
                <a:highlight>
                  <a:schemeClr val="lt1"/>
                </a:highlight>
              </a:rPr>
              <a:t>으로만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보정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가능</a:t>
            </a:r>
            <a:endParaRPr sz="2400" dirty="0">
              <a:highlight>
                <a:schemeClr val="lt1"/>
              </a:highlight>
            </a:endParaRP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b="1" dirty="0" err="1">
                <a:solidFill>
                  <a:srgbClr val="FF0000"/>
                </a:solidFill>
                <a:highlight>
                  <a:schemeClr val="lt1"/>
                </a:highlight>
              </a:rPr>
              <a:t>재미</a:t>
            </a:r>
            <a:r>
              <a:rPr lang="en-US" sz="2400" dirty="0" err="1">
                <a:highlight>
                  <a:schemeClr val="lt1"/>
                </a:highlight>
              </a:rPr>
              <a:t>를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위한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요소로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사용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endParaRPr sz="2400" dirty="0">
              <a:highlight>
                <a:schemeClr val="lt1"/>
              </a:highlight>
            </a:endParaRP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</a:rPr>
              <a:t>합성할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 두 </a:t>
            </a: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</a:rPr>
              <a:t>사진의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chemeClr val="lt1"/>
                </a:highlight>
              </a:rPr>
              <a:t>환경이</a:t>
            </a:r>
            <a:r>
              <a:rPr lang="en-US" sz="2400" b="1" dirty="0">
                <a:solidFill>
                  <a:srgbClr val="FF0000"/>
                </a:solidFill>
                <a:highlight>
                  <a:schemeClr val="lt1"/>
                </a:highlight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chemeClr val="lt1"/>
                </a:highlight>
              </a:rPr>
              <a:t>다르면</a:t>
            </a:r>
            <a:r>
              <a:rPr lang="en-US" sz="2400" dirty="0">
                <a:solidFill>
                  <a:srgbClr val="3C4043"/>
                </a:solidFill>
                <a:highlight>
                  <a:schemeClr val="lt1"/>
                </a:highlight>
              </a:rPr>
              <a:t> </a:t>
            </a: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</a:rPr>
              <a:t>원하는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2400" dirty="0" err="1">
                <a:solidFill>
                  <a:schemeClr val="dk1"/>
                </a:solidFill>
                <a:highlight>
                  <a:schemeClr val="lt1"/>
                </a:highlight>
              </a:rPr>
              <a:t>결과물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</a:rPr>
              <a:t> x </a:t>
            </a:r>
            <a:endParaRPr sz="2400" dirty="0">
              <a:highlight>
                <a:schemeClr val="lt1"/>
              </a:highlight>
            </a:endParaRP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>
                <a:highlight>
                  <a:schemeClr val="lt1"/>
                </a:highlight>
              </a:rPr>
              <a:t>포토샵</a:t>
            </a:r>
            <a:r>
              <a:rPr lang="en-US" sz="2400" dirty="0">
                <a:highlight>
                  <a:schemeClr val="lt1"/>
                </a:highlight>
              </a:rPr>
              <a:t> : </a:t>
            </a:r>
            <a:r>
              <a:rPr lang="en-US" sz="2400" b="1" dirty="0" err="1">
                <a:solidFill>
                  <a:srgbClr val="FF0000"/>
                </a:solidFill>
                <a:highlight>
                  <a:schemeClr val="lt1"/>
                </a:highlight>
              </a:rPr>
              <a:t>사용법</a:t>
            </a:r>
            <a:r>
              <a:rPr lang="en-US" sz="2400" dirty="0" err="1">
                <a:highlight>
                  <a:schemeClr val="lt1"/>
                </a:highlight>
              </a:rPr>
              <a:t>을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익혀야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하고</a:t>
            </a:r>
            <a:r>
              <a:rPr lang="en-US" sz="2400" dirty="0">
                <a:solidFill>
                  <a:srgbClr val="3C4043"/>
                </a:solidFill>
                <a:highlight>
                  <a:schemeClr val="lt1"/>
                </a:highlight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chemeClr val="lt1"/>
                </a:highlight>
              </a:rPr>
              <a:t>반복적</a:t>
            </a:r>
            <a:r>
              <a:rPr lang="en-US" sz="2400" dirty="0" err="1">
                <a:highlight>
                  <a:schemeClr val="lt1"/>
                </a:highlight>
              </a:rPr>
              <a:t>인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보정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작업</a:t>
            </a:r>
            <a:r>
              <a:rPr lang="en-US" sz="2400" dirty="0">
                <a:highlight>
                  <a:schemeClr val="lt1"/>
                </a:highlight>
              </a:rPr>
              <a:t> </a:t>
            </a:r>
            <a:r>
              <a:rPr lang="en-US" sz="2400" dirty="0" err="1">
                <a:highlight>
                  <a:schemeClr val="lt1"/>
                </a:highlight>
              </a:rPr>
              <a:t>필요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14" name="Google Shape;66;p7">
            <a:extLst>
              <a:ext uri="{FF2B5EF4-FFF2-40B4-BE49-F238E27FC236}">
                <a16:creationId xmlns:a16="http://schemas.microsoft.com/office/drawing/2014/main" id="{0855B700-B9B7-46DC-93EA-24E1BC33E185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5" name="Google Shape;67;p7">
            <a:extLst>
              <a:ext uri="{FF2B5EF4-FFF2-40B4-BE49-F238E27FC236}">
                <a16:creationId xmlns:a16="http://schemas.microsoft.com/office/drawing/2014/main" id="{50085A40-B764-4F16-81BB-0CD64A7B2E9F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6" name="Google Shape;68;p7">
            <a:extLst>
              <a:ext uri="{FF2B5EF4-FFF2-40B4-BE49-F238E27FC236}">
                <a16:creationId xmlns:a16="http://schemas.microsoft.com/office/drawing/2014/main" id="{6A89FE51-A27D-439C-99B0-467A16E7F6B4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7" name="Google Shape;69;p7">
            <a:extLst>
              <a:ext uri="{FF2B5EF4-FFF2-40B4-BE49-F238E27FC236}">
                <a16:creationId xmlns:a16="http://schemas.microsoft.com/office/drawing/2014/main" id="{C3FAE78E-E66C-4616-A7FD-EA7286BE2D3B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8" name="Google Shape;70;p7">
            <a:extLst>
              <a:ext uri="{FF2B5EF4-FFF2-40B4-BE49-F238E27FC236}">
                <a16:creationId xmlns:a16="http://schemas.microsoft.com/office/drawing/2014/main" id="{5FCE8C2B-3F5E-40BB-828F-733DF39B10B9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7"/>
          <p:cNvCxnSpPr/>
          <p:nvPr/>
        </p:nvCxnSpPr>
        <p:spPr>
          <a:xfrm>
            <a:off x="1026522" y="989148"/>
            <a:ext cx="27432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7"/>
          <p:cNvSpPr txBox="1"/>
          <p:nvPr/>
        </p:nvSpPr>
        <p:spPr>
          <a:xfrm>
            <a:off x="1026526" y="437400"/>
            <a:ext cx="2853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24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1456365" y="1022100"/>
            <a:ext cx="16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Project Goal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884050" y="1744575"/>
            <a:ext cx="97512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800" b="1">
                <a:solidFill>
                  <a:schemeClr val="dk2"/>
                </a:solidFill>
              </a:rPr>
              <a:t>복잡</a:t>
            </a:r>
            <a:r>
              <a:rPr lang="en-US" sz="2800" b="1">
                <a:solidFill>
                  <a:schemeClr val="dk2"/>
                </a:solidFill>
              </a:rPr>
              <a:t>한 </a:t>
            </a:r>
            <a:r>
              <a:rPr lang="en-US" sz="2800" b="1" dirty="0" err="1">
                <a:solidFill>
                  <a:schemeClr val="dk2"/>
                </a:solidFill>
              </a:rPr>
              <a:t>보정</a:t>
            </a:r>
            <a:r>
              <a:rPr lang="en-US" sz="2800" b="1" dirty="0">
                <a:solidFill>
                  <a:schemeClr val="dk2"/>
                </a:solidFill>
              </a:rPr>
              <a:t> </a:t>
            </a:r>
            <a:r>
              <a:rPr lang="en-US" sz="2800" b="1" dirty="0" err="1">
                <a:solidFill>
                  <a:schemeClr val="dk2"/>
                </a:solidFill>
              </a:rPr>
              <a:t>작업이</a:t>
            </a:r>
            <a:r>
              <a:rPr lang="en-US" sz="2800" b="1" dirty="0">
                <a:solidFill>
                  <a:schemeClr val="dk2"/>
                </a:solidFill>
              </a:rPr>
              <a:t> </a:t>
            </a:r>
            <a:r>
              <a:rPr lang="en-US" sz="2800" b="1" dirty="0" err="1">
                <a:solidFill>
                  <a:schemeClr val="dk2"/>
                </a:solidFill>
              </a:rPr>
              <a:t>아닌</a:t>
            </a:r>
            <a:r>
              <a:rPr lang="en-US" sz="2800" b="1" dirty="0">
                <a:solidFill>
                  <a:schemeClr val="dk2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사용자가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err="1">
                <a:solidFill>
                  <a:srgbClr val="FF0000"/>
                </a:solidFill>
              </a:rPr>
              <a:t>원하는</a:t>
            </a:r>
            <a:r>
              <a:rPr lang="en-US" sz="2800" b="1">
                <a:solidFill>
                  <a:srgbClr val="FF0000"/>
                </a:solidFill>
              </a:rPr>
              <a:t> 표정</a:t>
            </a:r>
            <a:r>
              <a:rPr lang="en-US" sz="2800" b="1">
                <a:solidFill>
                  <a:schemeClr val="dk2"/>
                </a:solidFill>
              </a:rPr>
              <a:t>으로</a:t>
            </a: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>
                <a:solidFill>
                  <a:schemeClr val="dk2"/>
                </a:solidFill>
              </a:rPr>
              <a:t>     </a:t>
            </a:r>
            <a:r>
              <a:rPr lang="ko-KR" altLang="en-US" sz="700" b="1">
                <a:solidFill>
                  <a:schemeClr val="dk2"/>
                </a:solidFill>
              </a:rPr>
              <a:t> </a:t>
            </a:r>
            <a:r>
              <a:rPr lang="ko-KR" altLang="en-US" sz="2800" b="1">
                <a:solidFill>
                  <a:schemeClr val="dk2"/>
                </a:solidFill>
              </a:rPr>
              <a:t>간편하게 합성하는 기능 제공</a:t>
            </a:r>
            <a:endParaRPr lang="ko-KR" altLang="en-US" sz="2800" b="1" dirty="0">
              <a:solidFill>
                <a:schemeClr val="dk2"/>
              </a:solidFill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884050" y="3212859"/>
            <a:ext cx="101796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</a:rPr>
              <a:t>2.  </a:t>
            </a:r>
            <a:r>
              <a:rPr lang="en-US" sz="2800" b="1" dirty="0" err="1">
                <a:solidFill>
                  <a:schemeClr val="dk2"/>
                </a:solidFill>
              </a:rPr>
              <a:t>증강현실플랫폼인</a:t>
            </a:r>
            <a:r>
              <a:rPr lang="en-US" sz="2800" b="1" dirty="0">
                <a:solidFill>
                  <a:schemeClr val="dk2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ARCore를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이용한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새로운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합성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기법</a:t>
            </a:r>
            <a:r>
              <a:rPr lang="en-US" sz="2800" b="1" dirty="0">
                <a:solidFill>
                  <a:schemeClr val="dk2"/>
                </a:solidFill>
              </a:rPr>
              <a:t> </a:t>
            </a:r>
            <a:r>
              <a:rPr lang="en-US" sz="2800" b="1" dirty="0" err="1">
                <a:solidFill>
                  <a:schemeClr val="dk2"/>
                </a:solidFill>
              </a:rPr>
              <a:t>제시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884050" y="4183144"/>
            <a:ext cx="101796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</a:rPr>
              <a:t>3.  </a:t>
            </a:r>
            <a:r>
              <a:rPr lang="en-US" sz="2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얼굴의</a:t>
            </a:r>
            <a:r>
              <a:rPr lang="en-US" sz="2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방향</a:t>
            </a:r>
            <a:r>
              <a:rPr lang="en-US" sz="2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촬영</a:t>
            </a:r>
            <a:r>
              <a:rPr lang="en-US" sz="2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장소</a:t>
            </a:r>
            <a:r>
              <a:rPr lang="en-US" sz="2800" b="1" dirty="0" err="1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en-US" sz="2800" b="1" dirty="0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관계없이</a:t>
            </a:r>
            <a:r>
              <a:rPr lang="en-US" sz="2800" b="1" dirty="0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합성</a:t>
            </a:r>
            <a:r>
              <a:rPr lang="en-US" sz="2800" b="1" dirty="0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884050" y="5153429"/>
            <a:ext cx="101796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</a:rPr>
              <a:t>4</a:t>
            </a:r>
            <a:r>
              <a:rPr lang="en-US" sz="2800" b="1">
                <a:solidFill>
                  <a:schemeClr val="dk2"/>
                </a:solidFill>
              </a:rPr>
              <a:t>.  </a:t>
            </a:r>
            <a:r>
              <a:rPr lang="en-US" sz="2800" b="1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사용자에게 </a:t>
            </a:r>
            <a:r>
              <a:rPr lang="en-US" sz="2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</a:t>
            </a:r>
            <a:r>
              <a:rPr lang="en-US" sz="28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조작법</a:t>
            </a:r>
            <a:r>
              <a:rPr lang="en-US" sz="2800" b="1" dirty="0" err="1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en-US" sz="2800" b="1" dirty="0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rgbClr val="44546A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제시</a:t>
            </a:r>
            <a:endParaRPr b="1" dirty="0">
              <a:solidFill>
                <a:schemeClr val="dk2"/>
              </a:solidFill>
            </a:endParaRPr>
          </a:p>
        </p:txBody>
      </p:sp>
      <p:cxnSp>
        <p:nvCxnSpPr>
          <p:cNvPr id="16" name="Google Shape;66;p7">
            <a:extLst>
              <a:ext uri="{FF2B5EF4-FFF2-40B4-BE49-F238E27FC236}">
                <a16:creationId xmlns:a16="http://schemas.microsoft.com/office/drawing/2014/main" id="{0F8954BB-09C7-4A9E-9FE3-447E776D8C69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7" name="Google Shape;67;p7">
            <a:extLst>
              <a:ext uri="{FF2B5EF4-FFF2-40B4-BE49-F238E27FC236}">
                <a16:creationId xmlns:a16="http://schemas.microsoft.com/office/drawing/2014/main" id="{85196E21-F6FD-49C0-88B2-3447B7FB7B79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8" name="Google Shape;68;p7">
            <a:extLst>
              <a:ext uri="{FF2B5EF4-FFF2-40B4-BE49-F238E27FC236}">
                <a16:creationId xmlns:a16="http://schemas.microsoft.com/office/drawing/2014/main" id="{1245D3B8-D9CB-4633-8D76-028F31896505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9" name="Google Shape;69;p7">
            <a:extLst>
              <a:ext uri="{FF2B5EF4-FFF2-40B4-BE49-F238E27FC236}">
                <a16:creationId xmlns:a16="http://schemas.microsoft.com/office/drawing/2014/main" id="{2CE716CC-34A6-4D49-A6A6-AF444E1F887D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0" name="Google Shape;70;p7">
            <a:extLst>
              <a:ext uri="{FF2B5EF4-FFF2-40B4-BE49-F238E27FC236}">
                <a16:creationId xmlns:a16="http://schemas.microsoft.com/office/drawing/2014/main" id="{3492A8B7-D4F1-4647-924B-BC44FE2F97CF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g5aab1f8e45_1_0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80;g5aab1f8e45_1_0"/>
          <p:cNvSpPr txBox="1"/>
          <p:nvPr/>
        </p:nvSpPr>
        <p:spPr>
          <a:xfrm>
            <a:off x="1048125" y="437400"/>
            <a:ext cx="412719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 dirty="0" err="1">
                <a:solidFill>
                  <a:srgbClr val="00002F"/>
                </a:solidFill>
              </a:rPr>
              <a:t>개발내용</a:t>
            </a:r>
            <a:r>
              <a:rPr lang="en-US" sz="3200" b="1" dirty="0">
                <a:solidFill>
                  <a:srgbClr val="00002F"/>
                </a:solidFill>
              </a:rPr>
              <a:t> – ARCore </a:t>
            </a:r>
            <a:endParaRPr sz="3200" b="1" dirty="0">
              <a:solidFill>
                <a:srgbClr val="00002F"/>
              </a:solidFill>
            </a:endParaRPr>
          </a:p>
        </p:txBody>
      </p:sp>
      <p:sp>
        <p:nvSpPr>
          <p:cNvPr id="81" name="Google Shape;81;g5aab1f8e45_1_0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24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5aab1f8e45_1_0"/>
          <p:cNvSpPr txBox="1"/>
          <p:nvPr/>
        </p:nvSpPr>
        <p:spPr>
          <a:xfrm>
            <a:off x="1048125" y="98915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Develop Content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Image result for arcore">
            <a:extLst>
              <a:ext uri="{FF2B5EF4-FFF2-40B4-BE49-F238E27FC236}">
                <a16:creationId xmlns:a16="http://schemas.microsoft.com/office/drawing/2014/main" id="{263A7529-66BE-41EF-B8BA-915043962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2" y="2749473"/>
            <a:ext cx="3366020" cy="336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90EC3-D276-478C-97A9-9AC34103BCE9}"/>
              </a:ext>
            </a:extLst>
          </p:cNvPr>
          <p:cNvSpPr txBox="1"/>
          <p:nvPr/>
        </p:nvSpPr>
        <p:spPr>
          <a:xfrm>
            <a:off x="1545997" y="1840743"/>
            <a:ext cx="246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4546A"/>
                </a:solidFill>
              </a:rPr>
              <a:t>ARCore</a:t>
            </a:r>
            <a:r>
              <a:rPr lang="ko-KR" altLang="en-US" sz="3200" b="1" dirty="0">
                <a:solidFill>
                  <a:srgbClr val="44546A"/>
                </a:solidFill>
              </a:rPr>
              <a:t>란</a:t>
            </a:r>
            <a:r>
              <a:rPr lang="en-US" altLang="ko-KR" sz="3200" b="1" dirty="0">
                <a:solidFill>
                  <a:srgbClr val="44546A"/>
                </a:solidFill>
              </a:rPr>
              <a:t>? </a:t>
            </a:r>
            <a:endParaRPr lang="ko-KR" altLang="en-US" sz="3200" b="1" dirty="0">
              <a:solidFill>
                <a:srgbClr val="44546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1CD49-C198-4D49-BA83-334677B42549}"/>
              </a:ext>
            </a:extLst>
          </p:cNvPr>
          <p:cNvSpPr txBox="1"/>
          <p:nvPr/>
        </p:nvSpPr>
        <p:spPr>
          <a:xfrm>
            <a:off x="5816008" y="1730137"/>
            <a:ext cx="5355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Google</a:t>
            </a:r>
            <a:r>
              <a:rPr lang="ko-KR" altLang="en-US" sz="2000" dirty="0"/>
              <a:t>이 스마트폰에서 증강 현실 환경을 구축하기 위해 개발한 플랫폼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/>
              <a:t>Depth sensor </a:t>
            </a:r>
            <a:r>
              <a:rPr lang="ko-KR" altLang="en-US" sz="2000" dirty="0"/>
              <a:t>없이도 사용자의 얼굴을 </a:t>
            </a:r>
            <a:r>
              <a:rPr lang="en-US" altLang="ko-KR" sz="2000" dirty="0"/>
              <a:t>3D model </a:t>
            </a:r>
            <a:r>
              <a:rPr lang="ko-KR" altLang="en-US" sz="2000" dirty="0"/>
              <a:t>로 재현 가능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F99877-EF37-4325-893C-1D3247B8EEA7}"/>
              </a:ext>
            </a:extLst>
          </p:cNvPr>
          <p:cNvGrpSpPr/>
          <p:nvPr/>
        </p:nvGrpSpPr>
        <p:grpSpPr>
          <a:xfrm>
            <a:off x="5882589" y="3885508"/>
            <a:ext cx="5288735" cy="2543570"/>
            <a:chOff x="5258636" y="3989181"/>
            <a:chExt cx="5288735" cy="2336171"/>
          </a:xfrm>
        </p:grpSpPr>
        <p:sp>
          <p:nvSpPr>
            <p:cNvPr id="20" name="Google Shape;91;g5aab1f8e45_1_0">
              <a:extLst>
                <a:ext uri="{FF2B5EF4-FFF2-40B4-BE49-F238E27FC236}">
                  <a16:creationId xmlns:a16="http://schemas.microsoft.com/office/drawing/2014/main" id="{3F86A710-BD2B-4BCB-B3F0-87B652CE8E97}"/>
                </a:ext>
              </a:extLst>
            </p:cNvPr>
            <p:cNvSpPr/>
            <p:nvPr/>
          </p:nvSpPr>
          <p:spPr>
            <a:xfrm>
              <a:off x="5258636" y="3989181"/>
              <a:ext cx="5288735" cy="2336171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algn="just">
                <a:lnSpc>
                  <a:spcPct val="125000"/>
                </a:lnSpc>
                <a:buClr>
                  <a:schemeClr val="dk1"/>
                </a:buClr>
                <a:buSzPts val="1100"/>
              </a:pPr>
              <a:endParaRPr lang="ko-KR" altLang="en-US" sz="2400" dirty="0"/>
            </a:p>
          </p:txBody>
        </p:sp>
        <p:sp>
          <p:nvSpPr>
            <p:cNvPr id="21" name="Google Shape;109;g5aa1fe8445_1_73">
              <a:extLst>
                <a:ext uri="{FF2B5EF4-FFF2-40B4-BE49-F238E27FC236}">
                  <a16:creationId xmlns:a16="http://schemas.microsoft.com/office/drawing/2014/main" id="{853A9050-9B8B-4D72-8D71-60C332B30E80}"/>
                </a:ext>
              </a:extLst>
            </p:cNvPr>
            <p:cNvSpPr txBox="1"/>
            <p:nvPr/>
          </p:nvSpPr>
          <p:spPr>
            <a:xfrm>
              <a:off x="5644871" y="4210480"/>
              <a:ext cx="4749481" cy="1926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-KR" sz="2000" dirty="0"/>
                <a:t>ARCore </a:t>
              </a:r>
              <a:r>
                <a:rPr lang="ko-KR" altLang="en-US" sz="2000" dirty="0"/>
                <a:t>의 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Augmented Face </a:t>
              </a:r>
              <a:r>
                <a:rPr lang="ko-KR" altLang="en-US" sz="2000" b="1" dirty="0">
                  <a:solidFill>
                    <a:srgbClr val="FF0000"/>
                  </a:solidFill>
                </a:rPr>
                <a:t>기능</a:t>
              </a:r>
              <a:r>
                <a:rPr lang="ko-KR" altLang="en-US" sz="2000" dirty="0"/>
                <a:t>을 </a:t>
              </a:r>
              <a:r>
                <a:rPr lang="ko-KR" altLang="en-US" sz="2000" b="1" dirty="0">
                  <a:solidFill>
                    <a:srgbClr val="FF0000"/>
                  </a:solidFill>
                </a:rPr>
                <a:t>이미지 합성에 적용</a:t>
              </a:r>
              <a:endParaRPr lang="en-US" altLang="ko-KR" sz="2000" b="1" dirty="0">
                <a:solidFill>
                  <a:srgbClr val="FF0000"/>
                </a:solidFill>
              </a:endParaRPr>
            </a:p>
            <a:p>
              <a:endParaRPr lang="en-US" altLang="ko-KR" sz="2000" b="1" dirty="0">
                <a:solidFill>
                  <a:srgbClr val="FF0000"/>
                </a:solidFill>
              </a:endParaRPr>
            </a:p>
            <a:p>
              <a:r>
                <a:rPr lang="en-US" altLang="ko-KR" sz="2000" dirty="0"/>
                <a:t>ARCore</a:t>
              </a:r>
              <a:r>
                <a:rPr lang="ko-KR" altLang="en-US" sz="2000" dirty="0"/>
                <a:t>로부터 얻을 수 있는 얼굴 정보</a:t>
              </a:r>
              <a:r>
                <a:rPr lang="en-US" altLang="ko-KR" sz="2000" dirty="0"/>
                <a:t> </a:t>
              </a:r>
            </a:p>
            <a:p>
              <a:r>
                <a:rPr lang="en-US" altLang="ko-KR" sz="2000" b="1" dirty="0"/>
                <a:t>: Vertices, UV, Triangles, Head Pose, Light intensity</a:t>
              </a:r>
              <a:endParaRPr lang="ko-KR" altLang="en-US" sz="2000" b="1" dirty="0"/>
            </a:p>
          </p:txBody>
        </p:sp>
      </p:grpSp>
      <p:cxnSp>
        <p:nvCxnSpPr>
          <p:cNvPr id="22" name="Google Shape;66;p7">
            <a:extLst>
              <a:ext uri="{FF2B5EF4-FFF2-40B4-BE49-F238E27FC236}">
                <a16:creationId xmlns:a16="http://schemas.microsoft.com/office/drawing/2014/main" id="{05CFFC48-509D-4D5B-9177-C69A4BF89F43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3" name="Google Shape;67;p7">
            <a:extLst>
              <a:ext uri="{FF2B5EF4-FFF2-40B4-BE49-F238E27FC236}">
                <a16:creationId xmlns:a16="http://schemas.microsoft.com/office/drawing/2014/main" id="{4356BE21-433D-4FC3-80F1-9A967367EE5B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4" name="Google Shape;68;p7">
            <a:extLst>
              <a:ext uri="{FF2B5EF4-FFF2-40B4-BE49-F238E27FC236}">
                <a16:creationId xmlns:a16="http://schemas.microsoft.com/office/drawing/2014/main" id="{5672B269-1758-4F37-8574-5F35776F59A5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5" name="Google Shape;69;p7">
            <a:extLst>
              <a:ext uri="{FF2B5EF4-FFF2-40B4-BE49-F238E27FC236}">
                <a16:creationId xmlns:a16="http://schemas.microsoft.com/office/drawing/2014/main" id="{D111EDA5-F4EE-4349-8694-B351B144373E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6" name="Google Shape;70;p7">
            <a:extLst>
              <a:ext uri="{FF2B5EF4-FFF2-40B4-BE49-F238E27FC236}">
                <a16:creationId xmlns:a16="http://schemas.microsoft.com/office/drawing/2014/main" id="{95260C4A-17A6-4F19-BA07-BB2161C5CB5D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15FE76-3132-574E-B810-3C1209839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219" y="2939044"/>
            <a:ext cx="1856513" cy="25435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g5aa1fe8445_1_73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g5aa1fe8445_1_73"/>
          <p:cNvSpPr txBox="1"/>
          <p:nvPr/>
        </p:nvSpPr>
        <p:spPr>
          <a:xfrm>
            <a:off x="1048125" y="437400"/>
            <a:ext cx="680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rgbClr val="00002F"/>
                </a:solidFill>
              </a:rPr>
              <a:t>개발내용 1: Source Image 자동추천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99" name="Google Shape;99;g5aa1fe8445_1_73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24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5aa1fe8445_1_73"/>
          <p:cNvSpPr txBox="1"/>
          <p:nvPr/>
        </p:nvSpPr>
        <p:spPr>
          <a:xfrm>
            <a:off x="1048125" y="98915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Develop Content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5aa1fe8445_1_73"/>
          <p:cNvPicPr preferRelativeResize="0"/>
          <p:nvPr/>
        </p:nvPicPr>
        <p:blipFill rotWithShape="1">
          <a:blip r:embed="rId3">
            <a:alphaModFix/>
          </a:blip>
          <a:srcRect l="9010" t="16583" r="10822" b="18812"/>
          <a:stretch/>
        </p:blipFill>
        <p:spPr>
          <a:xfrm>
            <a:off x="1468812" y="1736546"/>
            <a:ext cx="3335252" cy="141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5aa1fe8445_1_73"/>
          <p:cNvSpPr txBox="1"/>
          <p:nvPr/>
        </p:nvSpPr>
        <p:spPr>
          <a:xfrm>
            <a:off x="645087" y="3081981"/>
            <a:ext cx="49827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얼굴을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감지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인식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분석하는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Microsoft의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Azure의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 API</a:t>
            </a:r>
            <a:endParaRPr sz="20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감정분석</a:t>
            </a:r>
            <a:r>
              <a:rPr 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sz="2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g5aa1fe8445_1_73"/>
          <p:cNvSpPr txBox="1"/>
          <p:nvPr/>
        </p:nvSpPr>
        <p:spPr>
          <a:xfrm>
            <a:off x="3299163" y="1021426"/>
            <a:ext cx="3335251" cy="43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* Source Image: </a:t>
            </a:r>
            <a:r>
              <a:rPr lang="ko-KR" altLang="en-US" sz="1600" dirty="0"/>
              <a:t>원하는</a:t>
            </a:r>
            <a:r>
              <a:rPr lang="en-US" sz="1600" dirty="0"/>
              <a:t> </a:t>
            </a:r>
            <a:r>
              <a:rPr lang="en-US" sz="1600" dirty="0" err="1"/>
              <a:t>표정</a:t>
            </a:r>
            <a:r>
              <a:rPr lang="en-US" sz="1600" dirty="0"/>
              <a:t> </a:t>
            </a:r>
            <a:r>
              <a:rPr lang="ko-KR" altLang="en-US" sz="1600" dirty="0"/>
              <a:t>사진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6CCA9E-1848-4C0E-9D89-E214079F4408}"/>
              </a:ext>
            </a:extLst>
          </p:cNvPr>
          <p:cNvGrpSpPr/>
          <p:nvPr/>
        </p:nvGrpSpPr>
        <p:grpSpPr>
          <a:xfrm>
            <a:off x="575035" y="4696214"/>
            <a:ext cx="5052753" cy="1362900"/>
            <a:chOff x="263948" y="4715046"/>
            <a:chExt cx="5052753" cy="1362900"/>
          </a:xfrm>
        </p:grpSpPr>
        <p:sp>
          <p:nvSpPr>
            <p:cNvPr id="17" name="Google Shape;91;g5aab1f8e45_1_0">
              <a:extLst>
                <a:ext uri="{FF2B5EF4-FFF2-40B4-BE49-F238E27FC236}">
                  <a16:creationId xmlns:a16="http://schemas.microsoft.com/office/drawing/2014/main" id="{EED8D848-44E1-4016-8542-F69CB3E2F135}"/>
                </a:ext>
              </a:extLst>
            </p:cNvPr>
            <p:cNvSpPr/>
            <p:nvPr/>
          </p:nvSpPr>
          <p:spPr>
            <a:xfrm>
              <a:off x="455533" y="4715046"/>
              <a:ext cx="4861168" cy="13629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algn="just">
                <a:lnSpc>
                  <a:spcPct val="125000"/>
                </a:lnSpc>
                <a:buClr>
                  <a:schemeClr val="dk1"/>
                </a:buClr>
                <a:buSzPts val="1100"/>
              </a:pPr>
              <a:endParaRPr lang="ko-KR" altLang="en-US" sz="2400" dirty="0"/>
            </a:p>
          </p:txBody>
        </p:sp>
        <p:sp>
          <p:nvSpPr>
            <p:cNvPr id="109" name="Google Shape;109;g5aa1fe8445_1_73"/>
            <p:cNvSpPr txBox="1"/>
            <p:nvPr/>
          </p:nvSpPr>
          <p:spPr>
            <a:xfrm>
              <a:off x="263948" y="4898733"/>
              <a:ext cx="5052752" cy="1035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 err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Happiness가</a:t>
              </a:r>
              <a:r>
                <a:rPr lang="en-US" sz="22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200" b="1" dirty="0" err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가장</a:t>
              </a:r>
              <a:r>
                <a:rPr lang="en-US" sz="22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200" b="1" dirty="0" err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높은</a:t>
              </a:r>
              <a:r>
                <a:rPr lang="en-US" sz="22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200" b="1" dirty="0" err="1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이미지를</a:t>
              </a:r>
              <a:endParaRPr sz="22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Source </a:t>
              </a:r>
              <a:r>
                <a:rPr lang="en-US" sz="2200" b="1" dirty="0" err="1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Image로</a:t>
              </a:r>
              <a:r>
                <a:rPr lang="en-US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2200" b="1" dirty="0" err="1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추천</a:t>
              </a:r>
              <a:endParaRPr sz="2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9C143E-E71E-4D18-B052-BA58EB56D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46" y="1555570"/>
            <a:ext cx="5127180" cy="4865030"/>
          </a:xfrm>
          <a:prstGeom prst="rect">
            <a:avLst/>
          </a:prstGeom>
        </p:spPr>
      </p:pic>
      <p:cxnSp>
        <p:nvCxnSpPr>
          <p:cNvPr id="19" name="Google Shape;66;p7">
            <a:extLst>
              <a:ext uri="{FF2B5EF4-FFF2-40B4-BE49-F238E27FC236}">
                <a16:creationId xmlns:a16="http://schemas.microsoft.com/office/drawing/2014/main" id="{B65DD8CF-A776-4FDF-BB1D-C089F8BC8D7B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0" name="Google Shape;67;p7">
            <a:extLst>
              <a:ext uri="{FF2B5EF4-FFF2-40B4-BE49-F238E27FC236}">
                <a16:creationId xmlns:a16="http://schemas.microsoft.com/office/drawing/2014/main" id="{3FF0DF8C-90EF-4FFA-8E92-9BCDBC730B6C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1" name="Google Shape;68;p7">
            <a:extLst>
              <a:ext uri="{FF2B5EF4-FFF2-40B4-BE49-F238E27FC236}">
                <a16:creationId xmlns:a16="http://schemas.microsoft.com/office/drawing/2014/main" id="{F5A53915-6DAA-4E3F-9CCD-C01837DC44C1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2" name="Google Shape;69;p7">
            <a:extLst>
              <a:ext uri="{FF2B5EF4-FFF2-40B4-BE49-F238E27FC236}">
                <a16:creationId xmlns:a16="http://schemas.microsoft.com/office/drawing/2014/main" id="{0498A879-24F2-444F-BCA4-8ECF2EB784AA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3" name="Google Shape;70;p7">
            <a:extLst>
              <a:ext uri="{FF2B5EF4-FFF2-40B4-BE49-F238E27FC236}">
                <a16:creationId xmlns:a16="http://schemas.microsoft.com/office/drawing/2014/main" id="{F2F7AAEA-BB4F-4B28-96D6-5FCA660298AB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g5aa1fe8445_1_105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g5aa1fe8445_1_105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24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5aa1fe8445_1_105"/>
          <p:cNvSpPr txBox="1"/>
          <p:nvPr/>
        </p:nvSpPr>
        <p:spPr>
          <a:xfrm>
            <a:off x="1048125" y="98915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Develop Content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5aa1fe8445_1_105"/>
          <p:cNvSpPr txBox="1"/>
          <p:nvPr/>
        </p:nvSpPr>
        <p:spPr>
          <a:xfrm>
            <a:off x="1048124" y="437400"/>
            <a:ext cx="6994863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rgbClr val="00002F"/>
                </a:solidFill>
              </a:rPr>
              <a:t>개발내용 2: Unwrapped Image 생성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126" name="Google Shape;126;g5aa1fe8445_1_105"/>
          <p:cNvSpPr txBox="1"/>
          <p:nvPr/>
        </p:nvSpPr>
        <p:spPr>
          <a:xfrm>
            <a:off x="6599786" y="3226764"/>
            <a:ext cx="3268073" cy="53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UV: 3D Mesh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차원 좌표계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C4A42A4-35AA-4624-94B3-62F51A6E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9" y="1512904"/>
            <a:ext cx="5896054" cy="494355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1B50656-C190-4D5F-9C55-D076E0DE9B59}"/>
              </a:ext>
            </a:extLst>
          </p:cNvPr>
          <p:cNvGrpSpPr/>
          <p:nvPr/>
        </p:nvGrpSpPr>
        <p:grpSpPr>
          <a:xfrm>
            <a:off x="6517086" y="4102303"/>
            <a:ext cx="5123895" cy="1949705"/>
            <a:chOff x="6517086" y="4102303"/>
            <a:chExt cx="5123895" cy="1949705"/>
          </a:xfrm>
        </p:grpSpPr>
        <p:sp>
          <p:nvSpPr>
            <p:cNvPr id="15" name="Google Shape;91;g5aab1f8e45_1_0">
              <a:extLst>
                <a:ext uri="{FF2B5EF4-FFF2-40B4-BE49-F238E27FC236}">
                  <a16:creationId xmlns:a16="http://schemas.microsoft.com/office/drawing/2014/main" id="{73D34B41-ABE7-4047-B0F8-2698FD49D4D8}"/>
                </a:ext>
              </a:extLst>
            </p:cNvPr>
            <p:cNvSpPr/>
            <p:nvPr/>
          </p:nvSpPr>
          <p:spPr>
            <a:xfrm>
              <a:off x="6599786" y="4102303"/>
              <a:ext cx="5041195" cy="1949705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algn="just">
                <a:lnSpc>
                  <a:spcPct val="125000"/>
                </a:lnSpc>
                <a:buClr>
                  <a:schemeClr val="dk1"/>
                </a:buClr>
                <a:buSzPts val="1100"/>
              </a:pPr>
              <a:endParaRPr lang="ko-KR" altLang="en-US" sz="24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E67D60-6F94-4F66-98E0-83354268D1CD}"/>
                </a:ext>
              </a:extLst>
            </p:cNvPr>
            <p:cNvSpPr txBox="1"/>
            <p:nvPr/>
          </p:nvSpPr>
          <p:spPr>
            <a:xfrm>
              <a:off x="6517086" y="4417262"/>
              <a:ext cx="4768940" cy="131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lvl="0" algn="just">
                <a:lnSpc>
                  <a:spcPct val="125000"/>
                </a:lnSpc>
                <a:buClr>
                  <a:schemeClr val="dk1"/>
                </a:buClr>
                <a:buSzPts val="1100"/>
              </a:pPr>
              <a:r>
                <a:rPr lang="ko-KR" altLang="en-US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만들어진</a:t>
              </a:r>
              <a:r>
                <a:rPr lang="ko-KR" altLang="en-US" sz="2200" b="1" dirty="0">
                  <a:solidFill>
                    <a:schemeClr val="dk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2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Unwrapped Image</a:t>
              </a:r>
              <a:r>
                <a:rPr lang="ko-KR" altLang="en-US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는</a:t>
              </a:r>
            </a:p>
            <a:p>
              <a:pPr marL="457200" lvl="0" algn="just">
                <a:lnSpc>
                  <a:spcPct val="125000"/>
                </a:lnSpc>
                <a:buClr>
                  <a:schemeClr val="dk1"/>
                </a:buClr>
                <a:buSzPts val="1100"/>
              </a:pPr>
              <a:r>
                <a:rPr lang="ko-KR" altLang="en-US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다음단계</a:t>
              </a:r>
              <a:r>
                <a:rPr lang="en-US" altLang="ko-KR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(3D Modeling)</a:t>
              </a:r>
              <a:r>
                <a:rPr lang="ko-KR" altLang="en-US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에서</a:t>
              </a:r>
            </a:p>
            <a:p>
              <a:pPr marL="457200" lvl="0" algn="just">
                <a:lnSpc>
                  <a:spcPct val="125000"/>
                </a:lnSpc>
                <a:buClr>
                  <a:schemeClr val="dk1"/>
                </a:buClr>
                <a:buSzPts val="1100"/>
              </a:pPr>
              <a:r>
                <a:rPr lang="en-US" altLang="ko-KR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3D Mesh</a:t>
              </a:r>
              <a:r>
                <a:rPr lang="ko-KR" altLang="en-US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 </a:t>
              </a:r>
              <a:r>
                <a:rPr lang="en-US" altLang="ko-KR" sz="22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Texture</a:t>
              </a:r>
              <a:r>
                <a:rPr lang="ko-KR" altLang="en-US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 사용된다</a:t>
              </a:r>
              <a:r>
                <a:rPr lang="en-US" altLang="ko-KR" sz="2200" b="1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endParaRPr lang="ko-KR" altLang="en-US" sz="2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53ED43-CC27-46B7-B776-8AB3312B10F8}"/>
              </a:ext>
            </a:extLst>
          </p:cNvPr>
          <p:cNvSpPr txBox="1"/>
          <p:nvPr/>
        </p:nvSpPr>
        <p:spPr>
          <a:xfrm>
            <a:off x="6599786" y="1697817"/>
            <a:ext cx="3194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Unwrapped Image</a:t>
            </a:r>
            <a:r>
              <a:rPr lang="ko-KR" altLang="en-US" sz="2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란</a:t>
            </a:r>
            <a:r>
              <a:rPr lang="en-US" altLang="ko-KR" sz="2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1251D-A415-4D43-A284-5600DF05B8BF}"/>
              </a:ext>
            </a:extLst>
          </p:cNvPr>
          <p:cNvSpPr txBox="1"/>
          <p:nvPr/>
        </p:nvSpPr>
        <p:spPr>
          <a:xfrm>
            <a:off x="6599786" y="2211101"/>
            <a:ext cx="5113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Original Image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Vertices(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좌표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Affine Transform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이용하여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UV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좌표계로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변환한 이미지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" name="Google Shape;66;p7">
            <a:extLst>
              <a:ext uri="{FF2B5EF4-FFF2-40B4-BE49-F238E27FC236}">
                <a16:creationId xmlns:a16="http://schemas.microsoft.com/office/drawing/2014/main" id="{FB478EE2-FF52-427C-BA75-80F74643EFF1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0" name="Google Shape;67;p7">
            <a:extLst>
              <a:ext uri="{FF2B5EF4-FFF2-40B4-BE49-F238E27FC236}">
                <a16:creationId xmlns:a16="http://schemas.microsoft.com/office/drawing/2014/main" id="{E29ED833-AA73-4B07-AEA9-FE28B8104C56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1" name="Google Shape;68;p7">
            <a:extLst>
              <a:ext uri="{FF2B5EF4-FFF2-40B4-BE49-F238E27FC236}">
                <a16:creationId xmlns:a16="http://schemas.microsoft.com/office/drawing/2014/main" id="{74FA214C-2BDC-48A3-B815-37C1A30ECB0B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2" name="Google Shape;69;p7">
            <a:extLst>
              <a:ext uri="{FF2B5EF4-FFF2-40B4-BE49-F238E27FC236}">
                <a16:creationId xmlns:a16="http://schemas.microsoft.com/office/drawing/2014/main" id="{8749FF56-80BA-4BE7-BDD5-3632A009C13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3" name="Google Shape;70;p7">
            <a:extLst>
              <a:ext uri="{FF2B5EF4-FFF2-40B4-BE49-F238E27FC236}">
                <a16:creationId xmlns:a16="http://schemas.microsoft.com/office/drawing/2014/main" id="{BF5E17EA-0955-40FC-8613-691A30121002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g5aa1fe8445_1_117"/>
          <p:cNvCxnSpPr/>
          <p:nvPr/>
        </p:nvCxnSpPr>
        <p:spPr>
          <a:xfrm>
            <a:off x="1026522" y="989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g5aa1fe8445_1_117"/>
          <p:cNvSpPr txBox="1"/>
          <p:nvPr/>
        </p:nvSpPr>
        <p:spPr>
          <a:xfrm>
            <a:off x="455532" y="498947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24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5aa1fe8445_1_117"/>
          <p:cNvSpPr txBox="1"/>
          <p:nvPr/>
        </p:nvSpPr>
        <p:spPr>
          <a:xfrm>
            <a:off x="1048125" y="989150"/>
            <a:ext cx="211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2F"/>
                </a:solidFill>
              </a:rPr>
              <a:t>Develop Content</a:t>
            </a:r>
            <a:endParaRPr sz="180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5aa1fe8445_1_117"/>
          <p:cNvSpPr txBox="1"/>
          <p:nvPr/>
        </p:nvSpPr>
        <p:spPr>
          <a:xfrm>
            <a:off x="1048125" y="437400"/>
            <a:ext cx="6801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rgbClr val="00002F"/>
                </a:solidFill>
              </a:rPr>
              <a:t>개발내용 3: 3D Modeling</a:t>
            </a:r>
            <a:endParaRPr sz="3200" b="1">
              <a:solidFill>
                <a:srgbClr val="00002F"/>
              </a:solidFill>
            </a:endParaRPr>
          </a:p>
        </p:txBody>
      </p:sp>
      <p:sp>
        <p:nvSpPr>
          <p:cNvPr id="142" name="Google Shape;142;g5aa1fe8445_1_117"/>
          <p:cNvSpPr txBox="1"/>
          <p:nvPr/>
        </p:nvSpPr>
        <p:spPr>
          <a:xfrm>
            <a:off x="903971" y="5081402"/>
            <a:ext cx="10359517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algun Gothic"/>
              <a:buChar char="-"/>
            </a:pPr>
            <a:r>
              <a:rPr lang="en-US" sz="2200" dirty="0" err="1">
                <a:latin typeface="Malgun Gothic"/>
                <a:ea typeface="Malgun Gothic"/>
                <a:cs typeface="Malgun Gothic"/>
                <a:sym typeface="Malgun Gothic"/>
              </a:rPr>
              <a:t>Unity환경에서</a:t>
            </a:r>
            <a:r>
              <a:rPr lang="en-US" sz="22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Unwrapped </a:t>
            </a:r>
            <a:r>
              <a:rPr lang="en-US" sz="22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r>
              <a:rPr lang="en-US" sz="2200" dirty="0" err="1"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en-US" sz="22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Vertices</a:t>
            </a:r>
            <a:r>
              <a:rPr lang="en-US" sz="2200" dirty="0" err="1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 sz="22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dirty="0" err="1">
                <a:latin typeface="Malgun Gothic"/>
                <a:ea typeface="Malgun Gothic"/>
                <a:cs typeface="Malgun Gothic"/>
                <a:sym typeface="Malgun Gothic"/>
              </a:rPr>
              <a:t>이용하여</a:t>
            </a:r>
            <a:r>
              <a:rPr lang="en-US" sz="2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</a:t>
            </a:r>
            <a:r>
              <a:rPr lang="en-US" sz="2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Model을</a:t>
            </a:r>
            <a:r>
              <a:rPr lang="en-US" sz="2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sz="2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83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en-US" sz="2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ARCore를</a:t>
            </a:r>
            <a:r>
              <a:rPr lang="en-US" sz="2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통해</a:t>
            </a:r>
            <a:r>
              <a:rPr lang="en-US" sz="2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얻은</a:t>
            </a:r>
            <a:r>
              <a:rPr lang="en-US" sz="2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</a:t>
            </a:r>
            <a:r>
              <a:rPr lang="en-US" sz="22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Pose를</a:t>
            </a:r>
            <a:r>
              <a:rPr lang="en-US" sz="2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이용하여</a:t>
            </a:r>
            <a:r>
              <a:rPr lang="en-US" sz="2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3D </a:t>
            </a:r>
            <a:r>
              <a:rPr lang="en-US" sz="2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Model의</a:t>
            </a:r>
            <a:r>
              <a:rPr lang="en-US" sz="2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방향을</a:t>
            </a:r>
            <a:r>
              <a:rPr lang="en-US" sz="2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Target </a:t>
            </a:r>
            <a:r>
              <a:rPr lang="en-US" sz="2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Image의</a:t>
            </a:r>
            <a:r>
              <a:rPr lang="en-US" sz="2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</a:t>
            </a:r>
            <a:r>
              <a:rPr lang="en-US" sz="2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방향과</a:t>
            </a:r>
            <a:r>
              <a:rPr lang="en-US" sz="2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일치시킴</a:t>
            </a:r>
            <a:endParaRPr sz="2200" dirty="0"/>
          </a:p>
        </p:txBody>
      </p:sp>
      <p:pic>
        <p:nvPicPr>
          <p:cNvPr id="143" name="Google Shape;143;g5aa1fe8445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25" y="1508687"/>
            <a:ext cx="7872527" cy="3572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5aa1fe8445_1_117"/>
          <p:cNvSpPr txBox="1"/>
          <p:nvPr/>
        </p:nvSpPr>
        <p:spPr>
          <a:xfrm>
            <a:off x="9094875" y="498950"/>
            <a:ext cx="33378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* Vertices : 3차원 </a:t>
            </a:r>
            <a:r>
              <a:rPr lang="en-US" sz="1600" dirty="0" err="1">
                <a:latin typeface="Malgun Gothic"/>
                <a:ea typeface="Malgun Gothic"/>
                <a:cs typeface="Malgun Gothic"/>
                <a:sym typeface="Malgun Gothic"/>
              </a:rPr>
              <a:t>얼굴</a:t>
            </a: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latin typeface="Malgun Gothic"/>
                <a:ea typeface="Malgun Gothic"/>
                <a:cs typeface="Malgun Gothic"/>
                <a:sym typeface="Malgun Gothic"/>
              </a:rPr>
              <a:t>좌표</a:t>
            </a:r>
            <a:endParaRPr sz="1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* Head Pose : </a:t>
            </a:r>
            <a:r>
              <a:rPr lang="en-US" sz="1600" dirty="0" err="1">
                <a:latin typeface="Malgun Gothic"/>
                <a:ea typeface="Malgun Gothic"/>
                <a:cs typeface="Malgun Gothic"/>
                <a:sym typeface="Malgun Gothic"/>
              </a:rPr>
              <a:t>얼굴의</a:t>
            </a: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latin typeface="Malgun Gothic"/>
                <a:ea typeface="Malgun Gothic"/>
                <a:cs typeface="Malgun Gothic"/>
                <a:sym typeface="Malgun Gothic"/>
              </a:rPr>
              <a:t>방향</a:t>
            </a:r>
            <a:endParaRPr sz="1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(Yaw, Roll, Pitch)</a:t>
            </a:r>
            <a:endParaRPr sz="1600" dirty="0"/>
          </a:p>
        </p:txBody>
      </p:sp>
      <p:cxnSp>
        <p:nvCxnSpPr>
          <p:cNvPr id="15" name="Google Shape;66;p7">
            <a:extLst>
              <a:ext uri="{FF2B5EF4-FFF2-40B4-BE49-F238E27FC236}">
                <a16:creationId xmlns:a16="http://schemas.microsoft.com/office/drawing/2014/main" id="{D87AA604-CE59-49F6-80FE-E87BBDE3C889}"/>
              </a:ext>
            </a:extLst>
          </p:cNvPr>
          <p:cNvCxnSpPr/>
          <p:nvPr/>
        </p:nvCxnSpPr>
        <p:spPr>
          <a:xfrm>
            <a:off x="99736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6" name="Google Shape;67;p7">
            <a:extLst>
              <a:ext uri="{FF2B5EF4-FFF2-40B4-BE49-F238E27FC236}">
                <a16:creationId xmlns:a16="http://schemas.microsoft.com/office/drawing/2014/main" id="{B72816C5-9A83-4679-8B80-59DE37A93EBB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7" name="Google Shape;68;p7">
            <a:extLst>
              <a:ext uri="{FF2B5EF4-FFF2-40B4-BE49-F238E27FC236}">
                <a16:creationId xmlns:a16="http://schemas.microsoft.com/office/drawing/2014/main" id="{FA8BEF23-15F9-4EED-94BB-EBB2672F15F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8" name="Google Shape;69;p7">
            <a:extLst>
              <a:ext uri="{FF2B5EF4-FFF2-40B4-BE49-F238E27FC236}">
                <a16:creationId xmlns:a16="http://schemas.microsoft.com/office/drawing/2014/main" id="{C83827AB-2B21-481D-9132-A074C86BD251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9" name="Google Shape;70;p7">
            <a:extLst>
              <a:ext uri="{FF2B5EF4-FFF2-40B4-BE49-F238E27FC236}">
                <a16:creationId xmlns:a16="http://schemas.microsoft.com/office/drawing/2014/main" id="{5B3F3DC5-5F12-4605-A4A7-A5ED4DE85636}"/>
              </a:ext>
            </a:extLst>
          </p:cNvPr>
          <p:cNvCxnSpPr/>
          <p:nvPr/>
        </p:nvCxnSpPr>
        <p:spPr>
          <a:xfrm>
            <a:off x="104222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500</Words>
  <Application>Microsoft Office PowerPoint</Application>
  <PresentationFormat>와이드스크린</PresentationFormat>
  <Paragraphs>130</Paragraphs>
  <Slides>22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Malgun Gothic</vt:lpstr>
      <vt:lpstr>Arial</vt:lpstr>
      <vt:lpstr>Arial Nova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Ten</cp:lastModifiedBy>
  <cp:revision>53</cp:revision>
  <dcterms:created xsi:type="dcterms:W3CDTF">2017-05-29T09:12:16Z</dcterms:created>
  <dcterms:modified xsi:type="dcterms:W3CDTF">2019-05-31T05:16:45Z</dcterms:modified>
</cp:coreProperties>
</file>